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1" r:id="rId1"/>
    <p:sldMasterId id="2147483653" r:id="rId2"/>
    <p:sldMasterId id="2147483652" r:id="rId3"/>
  </p:sldMasterIdLst>
  <p:notesMasterIdLst>
    <p:notesMasterId r:id="rId21"/>
  </p:notesMasterIdLst>
  <p:sldIdLst>
    <p:sldId id="302" r:id="rId4"/>
    <p:sldId id="277" r:id="rId5"/>
    <p:sldId id="299" r:id="rId6"/>
    <p:sldId id="324" r:id="rId7"/>
    <p:sldId id="323" r:id="rId8"/>
    <p:sldId id="304" r:id="rId9"/>
    <p:sldId id="308" r:id="rId10"/>
    <p:sldId id="321" r:id="rId11"/>
    <p:sldId id="305" r:id="rId12"/>
    <p:sldId id="306" r:id="rId13"/>
    <p:sldId id="309" r:id="rId14"/>
    <p:sldId id="311" r:id="rId15"/>
    <p:sldId id="310" r:id="rId16"/>
    <p:sldId id="313" r:id="rId17"/>
    <p:sldId id="318" r:id="rId18"/>
    <p:sldId id="319" r:id="rId19"/>
    <p:sldId id="325" r:id="rId20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22"/>
      <p:bold r:id="rId23"/>
      <p:italic r:id="rId24"/>
      <p:boldItalic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CC"/>
    <a:srgbClr val="000066"/>
    <a:srgbClr val="CCFFCC"/>
    <a:srgbClr val="BEE395"/>
    <a:srgbClr val="FF6600"/>
    <a:srgbClr val="9933FF"/>
    <a:srgbClr val="9966FF"/>
    <a:srgbClr val="CC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65" d="100"/>
          <a:sy n="65" d="100"/>
        </p:scale>
        <p:origin x="91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34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image" Target="../media/image37.emf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image" Target="../media/image50.emf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image" Target="../media/image57.emf"/><Relationship Id="rId4" Type="http://schemas.openxmlformats.org/officeDocument/2006/relationships/image" Target="../media/image60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image" Target="../media/image62.e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emf"/><Relationship Id="rId3" Type="http://schemas.openxmlformats.org/officeDocument/2006/relationships/image" Target="../media/image67.emf"/><Relationship Id="rId7" Type="http://schemas.openxmlformats.org/officeDocument/2006/relationships/image" Target="../media/image71.emf"/><Relationship Id="rId12" Type="http://schemas.openxmlformats.org/officeDocument/2006/relationships/image" Target="../media/image76.emf"/><Relationship Id="rId2" Type="http://schemas.openxmlformats.org/officeDocument/2006/relationships/image" Target="../media/image66.emf"/><Relationship Id="rId1" Type="http://schemas.openxmlformats.org/officeDocument/2006/relationships/image" Target="../media/image65.emf"/><Relationship Id="rId6" Type="http://schemas.openxmlformats.org/officeDocument/2006/relationships/image" Target="../media/image70.emf"/><Relationship Id="rId11" Type="http://schemas.openxmlformats.org/officeDocument/2006/relationships/image" Target="../media/image75.emf"/><Relationship Id="rId5" Type="http://schemas.openxmlformats.org/officeDocument/2006/relationships/image" Target="../media/image69.emf"/><Relationship Id="rId10" Type="http://schemas.openxmlformats.org/officeDocument/2006/relationships/image" Target="../media/image74.emf"/><Relationship Id="rId4" Type="http://schemas.openxmlformats.org/officeDocument/2006/relationships/image" Target="../media/image68.emf"/><Relationship Id="rId9" Type="http://schemas.openxmlformats.org/officeDocument/2006/relationships/image" Target="../media/image73.e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image" Target="../media/image69.emf"/><Relationship Id="rId7" Type="http://schemas.openxmlformats.org/officeDocument/2006/relationships/image" Target="../media/image73.emf"/><Relationship Id="rId2" Type="http://schemas.openxmlformats.org/officeDocument/2006/relationships/image" Target="../media/image66.emf"/><Relationship Id="rId1" Type="http://schemas.openxmlformats.org/officeDocument/2006/relationships/image" Target="../media/image65.emf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10" Type="http://schemas.openxmlformats.org/officeDocument/2006/relationships/image" Target="../media/image76.emf"/><Relationship Id="rId4" Type="http://schemas.openxmlformats.org/officeDocument/2006/relationships/image" Target="../media/image70.emf"/><Relationship Id="rId9" Type="http://schemas.openxmlformats.org/officeDocument/2006/relationships/image" Target="../media/image7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6" Type="http://schemas.openxmlformats.org/officeDocument/2006/relationships/image" Target="../media/image12.emf"/><Relationship Id="rId11" Type="http://schemas.openxmlformats.org/officeDocument/2006/relationships/image" Target="../media/image17.emf"/><Relationship Id="rId5" Type="http://schemas.openxmlformats.org/officeDocument/2006/relationships/image" Target="../media/image11.emf"/><Relationship Id="rId10" Type="http://schemas.openxmlformats.org/officeDocument/2006/relationships/image" Target="../media/image16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image" Target="../media/image7.emf"/><Relationship Id="rId6" Type="http://schemas.openxmlformats.org/officeDocument/2006/relationships/image" Target="../media/image12.emf"/><Relationship Id="rId11" Type="http://schemas.openxmlformats.org/officeDocument/2006/relationships/image" Target="../media/image17.emf"/><Relationship Id="rId5" Type="http://schemas.openxmlformats.org/officeDocument/2006/relationships/image" Target="../media/image11.emf"/><Relationship Id="rId10" Type="http://schemas.openxmlformats.org/officeDocument/2006/relationships/image" Target="../media/image16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4" Type="http://schemas.openxmlformats.org/officeDocument/2006/relationships/image" Target="../media/image23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Relationship Id="rId4" Type="http://schemas.openxmlformats.org/officeDocument/2006/relationships/image" Target="../media/image23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C009921-6131-4BED-8C0C-C72153539C63}" type="datetimeFigureOut">
              <a:rPr lang="en-US"/>
              <a:pPr>
                <a:defRPr/>
              </a:pPr>
              <a:t>5/3/2017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CEF4CAF-AEA3-4234-A248-0B647662F3B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1A7A8E93-640B-4910-8B58-5A70BDB485D8}" type="slidenum">
              <a:rPr lang="en-GB" altLang="en-US"/>
              <a:pPr algn="r"/>
              <a:t>3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1A7A8E93-640B-4910-8B58-5A70BDB485D8}" type="slidenum">
              <a:rPr lang="en-GB" altLang="en-US"/>
              <a:pPr algn="r"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11217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D24D32AD-89D7-485A-A414-24C301338C2E}" type="slidenum">
              <a:rPr lang="en-GB" altLang="en-US"/>
              <a:pPr algn="r"/>
              <a:t>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AC82AC6E-B6BB-4319-B7F2-8B09301AD764}" type="slidenum">
              <a:rPr lang="en-GB" altLang="en-US"/>
              <a:pPr algn="r"/>
              <a:t>9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D8138FEB-016B-4D93-A8A0-E8E98C0379C3}" type="slidenum">
              <a:rPr lang="en-GB" altLang="en-US"/>
              <a:pPr algn="r"/>
              <a:t>10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60257AFC-A79A-4155-A435-624BF8EE0F94}" type="slidenum">
              <a:rPr lang="en-GB" altLang="en-US"/>
              <a:pPr algn="r"/>
              <a:t>12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50EE8AC3-89CD-4F16-9ACD-607ADA06351A}" type="slidenum">
              <a:rPr lang="en-GB" altLang="en-US"/>
              <a:pPr algn="r"/>
              <a:t>13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87356ABD-2FE5-4173-9A97-59D31AA67052}" type="slidenum">
              <a:rPr lang="en-GB" altLang="en-US"/>
              <a:pPr algn="r"/>
              <a:t>15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/>
            <a:fld id="{C33594A5-A389-4D89-982B-F1C83A37E063}" type="slidenum">
              <a:rPr lang="en-GB" altLang="en-US"/>
              <a:pPr algn="r"/>
              <a:t>16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88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08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390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2.v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62345" y="41565"/>
            <a:ext cx="8991600" cy="6761020"/>
          </a:xfrm>
          <a:prstGeom prst="rect">
            <a:avLst/>
          </a:prstGeom>
          <a:solidFill>
            <a:srgbClr val="CCFFCC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1026" name="Group 12"/>
          <p:cNvGrpSpPr>
            <a:grpSpLocks/>
          </p:cNvGrpSpPr>
          <p:nvPr userDrawn="1"/>
        </p:nvGrpSpPr>
        <p:grpSpPr bwMode="auto">
          <a:xfrm>
            <a:off x="3733800" y="152400"/>
            <a:ext cx="1600200" cy="609600"/>
            <a:chOff x="2352" y="96"/>
            <a:chExt cx="1008" cy="384"/>
          </a:xfrm>
        </p:grpSpPr>
        <p:grpSp>
          <p:nvGrpSpPr>
            <p:cNvPr id="1030" name="Group 8"/>
            <p:cNvGrpSpPr>
              <a:grpSpLocks/>
            </p:cNvGrpSpPr>
            <p:nvPr userDrawn="1"/>
          </p:nvGrpSpPr>
          <p:grpSpPr bwMode="auto">
            <a:xfrm>
              <a:off x="2352" y="96"/>
              <a:ext cx="1008" cy="384"/>
              <a:chOff x="1776" y="192"/>
              <a:chExt cx="2112" cy="384"/>
            </a:xfrm>
          </p:grpSpPr>
          <p:sp>
            <p:nvSpPr>
              <p:cNvPr id="1032" name="AutoShape 9"/>
              <p:cNvSpPr>
                <a:spLocks noChangeArrowheads="1"/>
              </p:cNvSpPr>
              <p:nvPr/>
            </p:nvSpPr>
            <p:spPr bwMode="auto">
              <a:xfrm>
                <a:off x="1872" y="192"/>
                <a:ext cx="1967" cy="384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033" name="Rectangle 10"/>
              <p:cNvSpPr>
                <a:spLocks noChangeArrowheads="1"/>
              </p:cNvSpPr>
              <p:nvPr/>
            </p:nvSpPr>
            <p:spPr bwMode="auto">
              <a:xfrm>
                <a:off x="1776" y="240"/>
                <a:ext cx="21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algn="ctr">
                  <a:tabLst>
                    <a:tab pos="679450" algn="l"/>
                    <a:tab pos="1800225" algn="l"/>
                    <a:tab pos="2520950" algn="l"/>
                  </a:tabLs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tabLst>
                    <a:tab pos="679450" algn="l"/>
                    <a:tab pos="1800225" algn="l"/>
                    <a:tab pos="2520950" algn="l"/>
                  </a:tabLs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tabLst>
                    <a:tab pos="679450" algn="l"/>
                    <a:tab pos="1800225" algn="l"/>
                    <a:tab pos="2520950" algn="l"/>
                  </a:tabLs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tabLst>
                    <a:tab pos="679450" algn="l"/>
                    <a:tab pos="1800225" algn="l"/>
                    <a:tab pos="2520950" algn="l"/>
                  </a:tabLs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tabLst>
                    <a:tab pos="679450" algn="l"/>
                    <a:tab pos="1800225" algn="l"/>
                    <a:tab pos="2520950" algn="l"/>
                  </a:tabLs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79450" algn="l"/>
                    <a:tab pos="1800225" algn="l"/>
                    <a:tab pos="2520950" algn="l"/>
                  </a:tabLs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79450" algn="l"/>
                    <a:tab pos="1800225" algn="l"/>
                    <a:tab pos="2520950" algn="l"/>
                  </a:tabLs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79450" algn="l"/>
                    <a:tab pos="1800225" algn="l"/>
                    <a:tab pos="2520950" algn="l"/>
                  </a:tabLs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79450" algn="l"/>
                    <a:tab pos="1800225" algn="l"/>
                    <a:tab pos="2520950" algn="l"/>
                  </a:tabLs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en-US" altLang="en-US" sz="2400" b="1"/>
              </a:p>
            </p:txBody>
          </p:sp>
        </p:grpSp>
        <p:graphicFrame>
          <p:nvGraphicFramePr>
            <p:cNvPr id="1031" name="Object 11"/>
            <p:cNvGraphicFramePr>
              <a:graphicFrameLocks noChangeAspect="1"/>
            </p:cNvGraphicFramePr>
            <p:nvPr userDrawn="1"/>
          </p:nvGraphicFramePr>
          <p:xfrm>
            <a:off x="2544" y="99"/>
            <a:ext cx="720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" name="Equation" r:id="rId4" imgW="400169" imgH="219079" progId="Equation.3">
                    <p:embed/>
                  </p:oleObj>
                </mc:Choice>
                <mc:Fallback>
                  <p:oleObj name="Equation" r:id="rId4" imgW="400169" imgH="219079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99"/>
                          <a:ext cx="720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7" name="AutoShape 10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>
            <a:off x="7566890" y="6477000"/>
            <a:ext cx="533400" cy="304800"/>
          </a:xfrm>
          <a:prstGeom prst="actionButtonBackPrevious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8" name="AutoShape 12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8074890" y="6477000"/>
            <a:ext cx="533400" cy="304800"/>
          </a:xfrm>
          <a:prstGeom prst="actionButtonForwardNex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9" name="AutoShape 13">
            <a:hlinkClick r:id="" action="ppaction://hlinkshowjump?jump=endshow" highlightClick="1"/>
          </p:cNvPr>
          <p:cNvSpPr>
            <a:spLocks noChangeArrowheads="1"/>
          </p:cNvSpPr>
          <p:nvPr userDrawn="1"/>
        </p:nvSpPr>
        <p:spPr bwMode="auto">
          <a:xfrm>
            <a:off x="8582890" y="6477000"/>
            <a:ext cx="457200" cy="304800"/>
          </a:xfrm>
          <a:prstGeom prst="actionButtonReturn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8"/>
          <p:cNvGrpSpPr>
            <a:grpSpLocks/>
          </p:cNvGrpSpPr>
          <p:nvPr userDrawn="1"/>
        </p:nvGrpSpPr>
        <p:grpSpPr bwMode="auto">
          <a:xfrm>
            <a:off x="3911600" y="50800"/>
            <a:ext cx="1219200" cy="625475"/>
            <a:chOff x="2448" y="86"/>
            <a:chExt cx="768" cy="394"/>
          </a:xfrm>
        </p:grpSpPr>
        <p:graphicFrame>
          <p:nvGraphicFramePr>
            <p:cNvPr id="2051" name="Object 6"/>
            <p:cNvGraphicFramePr>
              <a:graphicFrameLocks noChangeAspect="1"/>
            </p:cNvGraphicFramePr>
            <p:nvPr userDrawn="1"/>
          </p:nvGraphicFramePr>
          <p:xfrm>
            <a:off x="2544" y="86"/>
            <a:ext cx="662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8" name="Equation" r:id="rId4" imgW="400169" imgH="219079" progId="Equation.3">
                    <p:embed/>
                  </p:oleObj>
                </mc:Choice>
                <mc:Fallback>
                  <p:oleObj name="Equation" r:id="rId4" imgW="400169" imgH="219079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86"/>
                          <a:ext cx="662" cy="3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2" name="AutoShape 7"/>
            <p:cNvSpPr>
              <a:spLocks noChangeArrowheads="1"/>
            </p:cNvSpPr>
            <p:nvPr userDrawn="1"/>
          </p:nvSpPr>
          <p:spPr bwMode="auto">
            <a:xfrm>
              <a:off x="2448" y="112"/>
              <a:ext cx="768" cy="36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62345" y="41565"/>
            <a:ext cx="8991600" cy="6761020"/>
          </a:xfrm>
          <a:prstGeom prst="rect">
            <a:avLst/>
          </a:prstGeom>
          <a:solidFill>
            <a:srgbClr val="CCFFCC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13" Type="http://schemas.openxmlformats.org/officeDocument/2006/relationships/oleObject" Target="../embeddings/oleObject41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4.e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6.emf"/><Relationship Id="rId4" Type="http://schemas.openxmlformats.org/officeDocument/2006/relationships/image" Target="../media/image49.png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54.emf"/><Relationship Id="rId3" Type="http://schemas.openxmlformats.org/officeDocument/2006/relationships/image" Target="../media/image56.png"/><Relationship Id="rId7" Type="http://schemas.openxmlformats.org/officeDocument/2006/relationships/image" Target="../media/image51.emf"/><Relationship Id="rId12" Type="http://schemas.openxmlformats.org/officeDocument/2006/relationships/oleObject" Target="../embeddings/oleObject4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53.emf"/><Relationship Id="rId5" Type="http://schemas.openxmlformats.org/officeDocument/2006/relationships/image" Target="../media/image50.emf"/><Relationship Id="rId15" Type="http://schemas.openxmlformats.org/officeDocument/2006/relationships/image" Target="../media/image55.emf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42.bin"/><Relationship Id="rId9" Type="http://schemas.openxmlformats.org/officeDocument/2006/relationships/image" Target="../media/image52.emf"/><Relationship Id="rId14" Type="http://schemas.openxmlformats.org/officeDocument/2006/relationships/oleObject" Target="../embeddings/oleObject4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60.e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58.emf"/><Relationship Id="rId12" Type="http://schemas.openxmlformats.org/officeDocument/2006/relationships/oleObject" Target="../embeddings/oleObject5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59.emf"/><Relationship Id="rId5" Type="http://schemas.openxmlformats.org/officeDocument/2006/relationships/image" Target="../media/image57.emf"/><Relationship Id="rId10" Type="http://schemas.openxmlformats.org/officeDocument/2006/relationships/oleObject" Target="../embeddings/oleObject50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2.e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6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13" Type="http://schemas.openxmlformats.org/officeDocument/2006/relationships/image" Target="../media/image68.emf"/><Relationship Id="rId18" Type="http://schemas.openxmlformats.org/officeDocument/2006/relationships/oleObject" Target="../embeddings/oleObject60.bin"/><Relationship Id="rId26" Type="http://schemas.openxmlformats.org/officeDocument/2006/relationships/oleObject" Target="../embeddings/oleObject64.bin"/><Relationship Id="rId3" Type="http://schemas.openxmlformats.org/officeDocument/2006/relationships/image" Target="../media/image77.png"/><Relationship Id="rId21" Type="http://schemas.openxmlformats.org/officeDocument/2006/relationships/image" Target="../media/image72.emf"/><Relationship Id="rId7" Type="http://schemas.openxmlformats.org/officeDocument/2006/relationships/oleObject" Target="../embeddings/oleObject55.bin"/><Relationship Id="rId12" Type="http://schemas.openxmlformats.org/officeDocument/2006/relationships/oleObject" Target="../embeddings/oleObject57.bin"/><Relationship Id="rId17" Type="http://schemas.openxmlformats.org/officeDocument/2006/relationships/image" Target="../media/image70.emf"/><Relationship Id="rId25" Type="http://schemas.openxmlformats.org/officeDocument/2006/relationships/image" Target="../media/image74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59.bin"/><Relationship Id="rId20" Type="http://schemas.openxmlformats.org/officeDocument/2006/relationships/oleObject" Target="../embeddings/oleObject61.bin"/><Relationship Id="rId29" Type="http://schemas.openxmlformats.org/officeDocument/2006/relationships/image" Target="../media/image76.e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5.emf"/><Relationship Id="rId11" Type="http://schemas.openxmlformats.org/officeDocument/2006/relationships/image" Target="../media/image67.emf"/><Relationship Id="rId24" Type="http://schemas.openxmlformats.org/officeDocument/2006/relationships/oleObject" Target="../embeddings/oleObject63.bin"/><Relationship Id="rId5" Type="http://schemas.openxmlformats.org/officeDocument/2006/relationships/oleObject" Target="../embeddings/oleObject54.bin"/><Relationship Id="rId15" Type="http://schemas.openxmlformats.org/officeDocument/2006/relationships/image" Target="../media/image69.emf"/><Relationship Id="rId23" Type="http://schemas.openxmlformats.org/officeDocument/2006/relationships/image" Target="../media/image73.emf"/><Relationship Id="rId28" Type="http://schemas.openxmlformats.org/officeDocument/2006/relationships/oleObject" Target="../embeddings/oleObject65.bin"/><Relationship Id="rId10" Type="http://schemas.openxmlformats.org/officeDocument/2006/relationships/oleObject" Target="../embeddings/oleObject56.bin"/><Relationship Id="rId19" Type="http://schemas.openxmlformats.org/officeDocument/2006/relationships/image" Target="../media/image71.emf"/><Relationship Id="rId4" Type="http://schemas.openxmlformats.org/officeDocument/2006/relationships/image" Target="../media/image78.png"/><Relationship Id="rId9" Type="http://schemas.openxmlformats.org/officeDocument/2006/relationships/image" Target="../media/image79.png"/><Relationship Id="rId14" Type="http://schemas.openxmlformats.org/officeDocument/2006/relationships/oleObject" Target="../embeddings/oleObject58.bin"/><Relationship Id="rId22" Type="http://schemas.openxmlformats.org/officeDocument/2006/relationships/oleObject" Target="../embeddings/oleObject62.bin"/><Relationship Id="rId27" Type="http://schemas.openxmlformats.org/officeDocument/2006/relationships/image" Target="../media/image7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13" Type="http://schemas.openxmlformats.org/officeDocument/2006/relationships/oleObject" Target="../embeddings/oleObject60.bin"/><Relationship Id="rId18" Type="http://schemas.openxmlformats.org/officeDocument/2006/relationships/image" Target="../media/image73.emf"/><Relationship Id="rId3" Type="http://schemas.openxmlformats.org/officeDocument/2006/relationships/image" Target="../media/image81.png"/><Relationship Id="rId21" Type="http://schemas.openxmlformats.org/officeDocument/2006/relationships/oleObject" Target="../embeddings/oleObject64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70.emf"/><Relationship Id="rId17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2.emf"/><Relationship Id="rId20" Type="http://schemas.openxmlformats.org/officeDocument/2006/relationships/image" Target="../media/image74.e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5.emf"/><Relationship Id="rId11" Type="http://schemas.openxmlformats.org/officeDocument/2006/relationships/oleObject" Target="../embeddings/oleObject59.bin"/><Relationship Id="rId24" Type="http://schemas.openxmlformats.org/officeDocument/2006/relationships/image" Target="../media/image76.emf"/><Relationship Id="rId5" Type="http://schemas.openxmlformats.org/officeDocument/2006/relationships/oleObject" Target="../embeddings/oleObject54.bin"/><Relationship Id="rId15" Type="http://schemas.openxmlformats.org/officeDocument/2006/relationships/oleObject" Target="../embeddings/oleObject61.bin"/><Relationship Id="rId23" Type="http://schemas.openxmlformats.org/officeDocument/2006/relationships/oleObject" Target="../embeddings/oleObject65.bin"/><Relationship Id="rId10" Type="http://schemas.openxmlformats.org/officeDocument/2006/relationships/image" Target="../media/image69.emf"/><Relationship Id="rId19" Type="http://schemas.openxmlformats.org/officeDocument/2006/relationships/oleObject" Target="../embeddings/oleObject63.bin"/><Relationship Id="rId4" Type="http://schemas.openxmlformats.org/officeDocument/2006/relationships/image" Target="../media/image82.png"/><Relationship Id="rId9" Type="http://schemas.openxmlformats.org/officeDocument/2006/relationships/oleObject" Target="../embeddings/oleObject58.bin"/><Relationship Id="rId14" Type="http://schemas.openxmlformats.org/officeDocument/2006/relationships/image" Target="../media/image71.emf"/><Relationship Id="rId22" Type="http://schemas.openxmlformats.org/officeDocument/2006/relationships/image" Target="../media/image75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13.emf"/><Relationship Id="rId26" Type="http://schemas.openxmlformats.org/officeDocument/2006/relationships/image" Target="../media/image17.emf"/><Relationship Id="rId3" Type="http://schemas.openxmlformats.org/officeDocument/2006/relationships/notesSlide" Target="../notesSlides/notesSlide1.xml"/><Relationship Id="rId21" Type="http://schemas.openxmlformats.org/officeDocument/2006/relationships/oleObject" Target="../embeddings/oleObject15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0.emf"/><Relationship Id="rId17" Type="http://schemas.openxmlformats.org/officeDocument/2006/relationships/oleObject" Target="../embeddings/oleObject13.bin"/><Relationship Id="rId25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emf"/><Relationship Id="rId20" Type="http://schemas.openxmlformats.org/officeDocument/2006/relationships/image" Target="../media/image14.e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emf"/><Relationship Id="rId11" Type="http://schemas.openxmlformats.org/officeDocument/2006/relationships/oleObject" Target="../embeddings/oleObject10.bin"/><Relationship Id="rId24" Type="http://schemas.openxmlformats.org/officeDocument/2006/relationships/image" Target="../media/image16.emf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16.bin"/><Relationship Id="rId10" Type="http://schemas.openxmlformats.org/officeDocument/2006/relationships/image" Target="../media/image9.emf"/><Relationship Id="rId19" Type="http://schemas.openxmlformats.org/officeDocument/2006/relationships/oleObject" Target="../embeddings/oleObject14.bin"/><Relationship Id="rId4" Type="http://schemas.openxmlformats.org/officeDocument/2006/relationships/image" Target="../media/image18.png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1.emf"/><Relationship Id="rId22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13.emf"/><Relationship Id="rId26" Type="http://schemas.openxmlformats.org/officeDocument/2006/relationships/image" Target="../media/image17.emf"/><Relationship Id="rId3" Type="http://schemas.openxmlformats.org/officeDocument/2006/relationships/notesSlide" Target="../notesSlides/notesSlide2.xml"/><Relationship Id="rId21" Type="http://schemas.openxmlformats.org/officeDocument/2006/relationships/oleObject" Target="../embeddings/oleObject15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0.emf"/><Relationship Id="rId17" Type="http://schemas.openxmlformats.org/officeDocument/2006/relationships/oleObject" Target="../embeddings/oleObject13.bin"/><Relationship Id="rId25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emf"/><Relationship Id="rId20" Type="http://schemas.openxmlformats.org/officeDocument/2006/relationships/image" Target="../media/image14.e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emf"/><Relationship Id="rId11" Type="http://schemas.openxmlformats.org/officeDocument/2006/relationships/oleObject" Target="../embeddings/oleObject10.bin"/><Relationship Id="rId24" Type="http://schemas.openxmlformats.org/officeDocument/2006/relationships/image" Target="../media/image16.emf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23" Type="http://schemas.openxmlformats.org/officeDocument/2006/relationships/oleObject" Target="../embeddings/oleObject16.bin"/><Relationship Id="rId10" Type="http://schemas.openxmlformats.org/officeDocument/2006/relationships/image" Target="../media/image9.emf"/><Relationship Id="rId19" Type="http://schemas.openxmlformats.org/officeDocument/2006/relationships/oleObject" Target="../embeddings/oleObject14.bin"/><Relationship Id="rId4" Type="http://schemas.openxmlformats.org/officeDocument/2006/relationships/image" Target="../media/image19.png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1.emf"/><Relationship Id="rId22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1.emf"/><Relationship Id="rId11" Type="http://schemas.openxmlformats.org/officeDocument/2006/relationships/image" Target="../media/image23.emf"/><Relationship Id="rId5" Type="http://schemas.openxmlformats.org/officeDocument/2006/relationships/oleObject" Target="../embeddings/oleObject19.bin"/><Relationship Id="rId10" Type="http://schemas.openxmlformats.org/officeDocument/2006/relationships/oleObject" Target="../embeddings/oleObject21.bin"/><Relationship Id="rId4" Type="http://schemas.openxmlformats.org/officeDocument/2006/relationships/image" Target="../media/image20.emf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2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png"/><Relationship Id="rId11" Type="http://schemas.openxmlformats.org/officeDocument/2006/relationships/oleObject" Target="../embeddings/oleObject21.bin"/><Relationship Id="rId5" Type="http://schemas.openxmlformats.org/officeDocument/2006/relationships/image" Target="../media/image25.emf"/><Relationship Id="rId10" Type="http://schemas.openxmlformats.org/officeDocument/2006/relationships/image" Target="../media/image27.emf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32.emf"/><Relationship Id="rId3" Type="http://schemas.openxmlformats.org/officeDocument/2006/relationships/oleObject" Target="../embeddings/oleObject25.bin"/><Relationship Id="rId7" Type="http://schemas.openxmlformats.org/officeDocument/2006/relationships/image" Target="../media/image34.png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5.jpeg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emf"/><Relationship Id="rId11" Type="http://schemas.openxmlformats.org/officeDocument/2006/relationships/image" Target="../media/image31.emf"/><Relationship Id="rId5" Type="http://schemas.openxmlformats.org/officeDocument/2006/relationships/oleObject" Target="../embeddings/oleObject26.bin"/><Relationship Id="rId15" Type="http://schemas.openxmlformats.org/officeDocument/2006/relationships/image" Target="../media/image33.emf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29.emf"/><Relationship Id="rId9" Type="http://schemas.openxmlformats.org/officeDocument/2006/relationships/image" Target="../media/image23.emf"/><Relationship Id="rId14" Type="http://schemas.openxmlformats.org/officeDocument/2006/relationships/oleObject" Target="../embeddings/oleObject2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13" Type="http://schemas.openxmlformats.org/officeDocument/2006/relationships/oleObject" Target="../embeddings/oleObject35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40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2.e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7.e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36.bin"/><Relationship Id="rId10" Type="http://schemas.openxmlformats.org/officeDocument/2006/relationships/image" Target="../media/image39.emf"/><Relationship Id="rId4" Type="http://schemas.openxmlformats.org/officeDocument/2006/relationships/image" Target="../media/image43.png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4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7"/>
          <p:cNvGrpSpPr>
            <a:grpSpLocks/>
          </p:cNvGrpSpPr>
          <p:nvPr/>
        </p:nvGrpSpPr>
        <p:grpSpPr bwMode="auto">
          <a:xfrm>
            <a:off x="1828800" y="2286000"/>
            <a:ext cx="5410200" cy="1447800"/>
            <a:chOff x="1184" y="1440"/>
            <a:chExt cx="3408" cy="912"/>
          </a:xfrm>
        </p:grpSpPr>
        <p:sp>
          <p:nvSpPr>
            <p:cNvPr id="156674" name="Rectangle 2"/>
            <p:cNvSpPr>
              <a:spLocks noChangeArrowheads="1"/>
            </p:cNvSpPr>
            <p:nvPr/>
          </p:nvSpPr>
          <p:spPr bwMode="auto">
            <a:xfrm>
              <a:off x="1184" y="1440"/>
              <a:ext cx="3408" cy="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GB" sz="3600" b="1" dirty="0">
                  <a:solidFill>
                    <a:srgbClr val="211D69"/>
                  </a:solidFill>
                </a:rPr>
                <a:t>The graph of </a:t>
              </a:r>
            </a:p>
          </p:txBody>
        </p:sp>
        <p:graphicFrame>
          <p:nvGraphicFramePr>
            <p:cNvPr id="4104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5512959"/>
                </p:ext>
              </p:extLst>
            </p:nvPr>
          </p:nvGraphicFramePr>
          <p:xfrm>
            <a:off x="2480" y="1728"/>
            <a:ext cx="1010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0" name="Equation" r:id="rId3" imgW="400169" imgH="219079" progId="Equation.3">
                    <p:embed/>
                  </p:oleObj>
                </mc:Choice>
                <mc:Fallback>
                  <p:oleObj name="Equation" r:id="rId3" imgW="400169" imgH="219079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0" y="1728"/>
                          <a:ext cx="1010" cy="5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99" name="Rectangle 8"/>
          <p:cNvSpPr>
            <a:spLocks noChangeArrowheads="1"/>
          </p:cNvSpPr>
          <p:nvPr/>
        </p:nvSpPr>
        <p:spPr bwMode="auto">
          <a:xfrm>
            <a:off x="6934200" y="6172200"/>
            <a:ext cx="1881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rgbClr val="000066"/>
                </a:solidFill>
              </a:rPr>
              <a:t>© Christine Crisp</a:t>
            </a:r>
            <a:endParaRPr lang="en-GB" altLang="en-US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grpSp>
        <p:nvGrpSpPr>
          <p:cNvPr id="4100" name="Group 9"/>
          <p:cNvGrpSpPr>
            <a:grpSpLocks/>
          </p:cNvGrpSpPr>
          <p:nvPr/>
        </p:nvGrpSpPr>
        <p:grpSpPr bwMode="auto">
          <a:xfrm>
            <a:off x="1371600" y="304800"/>
            <a:ext cx="6553200" cy="1524000"/>
            <a:chOff x="864" y="336"/>
            <a:chExt cx="4128" cy="960"/>
          </a:xfrm>
        </p:grpSpPr>
        <p:sp>
          <p:nvSpPr>
            <p:cNvPr id="4101" name="AutoShape 10"/>
            <p:cNvSpPr>
              <a:spLocks noChangeArrowheads="1"/>
            </p:cNvSpPr>
            <p:nvPr/>
          </p:nvSpPr>
          <p:spPr bwMode="auto">
            <a:xfrm>
              <a:off x="864" y="336"/>
              <a:ext cx="4128" cy="96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6683" name="AutoShape 11"/>
            <p:cNvSpPr>
              <a:spLocks noChangeArrowheads="1"/>
            </p:cNvSpPr>
            <p:nvPr/>
          </p:nvSpPr>
          <p:spPr bwMode="auto">
            <a:xfrm>
              <a:off x="888" y="384"/>
              <a:ext cx="4080" cy="912"/>
            </a:xfrm>
            <a:prstGeom prst="roundRect">
              <a:avLst>
                <a:gd name="adj" fmla="val 21667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b"/>
            <a:lstStyle/>
            <a:p>
              <a:pPr algn="ctr" eaLnBrk="1" hangingPunct="1">
                <a:defRPr/>
              </a:pPr>
              <a:r>
                <a:rPr lang="en-GB" sz="4000" b="1" dirty="0">
                  <a:solidFill>
                    <a:srgbClr val="211D69"/>
                  </a:solidFill>
                </a:rPr>
                <a:t>“Teach A Level Maths”</a:t>
              </a:r>
              <a:br>
                <a:rPr lang="en-GB" sz="4000" b="1" dirty="0">
                  <a:solidFill>
                    <a:srgbClr val="211D69"/>
                  </a:solidFill>
                </a:rPr>
              </a:br>
              <a:r>
                <a:rPr lang="en-GB" sz="4000" b="1" dirty="0">
                  <a:solidFill>
                    <a:srgbClr val="211D69"/>
                  </a:solidFill>
                </a:rPr>
                <a:t>Yr1/AS Pure Maths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47812" y="1466850"/>
            <a:ext cx="5972175" cy="3600450"/>
            <a:chOff x="1547812" y="1466850"/>
            <a:chExt cx="5972175" cy="36004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7812" y="1466850"/>
              <a:ext cx="5972175" cy="360045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graphicFrame>
          <p:nvGraphicFramePr>
            <p:cNvPr id="21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0539256"/>
                </p:ext>
              </p:extLst>
            </p:nvPr>
          </p:nvGraphicFramePr>
          <p:xfrm>
            <a:off x="6347646" y="1764090"/>
            <a:ext cx="1019175" cy="600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00" name="Equation" r:id="rId5" imgW="380879" imgH="219079" progId="Equation.3">
                    <p:embed/>
                  </p:oleObj>
                </mc:Choice>
                <mc:Fallback>
                  <p:oleObj name="Equation" r:id="rId5" imgW="380879" imgH="219079" progId="Equation.3">
                    <p:embed/>
                    <p:pic>
                      <p:nvPicPr>
                        <p:cNvPr id="17422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47646" y="1764090"/>
                          <a:ext cx="1019175" cy="6000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Rectangle 32"/>
            <p:cNvSpPr>
              <a:spLocks noChangeArrowheads="1"/>
            </p:cNvSpPr>
            <p:nvPr/>
          </p:nvSpPr>
          <p:spPr bwMode="auto">
            <a:xfrm>
              <a:off x="4821188" y="1674693"/>
              <a:ext cx="130484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en-US" sz="26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3.5</a:t>
              </a:r>
              <a:r>
                <a:rPr lang="en-US" altLang="en-US" sz="8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2600" b="1" i="1" baseline="30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en-US" sz="26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>
              <a:off x="6204808" y="3121247"/>
              <a:ext cx="130484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>
                  <a:solidFill>
                    <a:srgbClr val="99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en-US" sz="2600" b="1" dirty="0">
                  <a:solidFill>
                    <a:srgbClr val="99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1.5</a:t>
              </a:r>
              <a:r>
                <a:rPr lang="en-US" altLang="en-US" sz="800" b="1" dirty="0">
                  <a:solidFill>
                    <a:srgbClr val="99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2600" b="1" i="1" baseline="30000" dirty="0">
                  <a:solidFill>
                    <a:srgbClr val="99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en-US" sz="2600" b="1" dirty="0">
                  <a:solidFill>
                    <a:srgbClr val="99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602226" y="785991"/>
            <a:ext cx="5181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600" b="1" i="1" dirty="0">
                <a:latin typeface="Times New Roman" panose="02020603050405020304" pitchFamily="18" charset="0"/>
              </a:rPr>
              <a:t>a</a:t>
            </a:r>
            <a:r>
              <a:rPr lang="en-US" altLang="en-US" sz="2600" b="1" dirty="0"/>
              <a:t> </a:t>
            </a:r>
            <a:r>
              <a:rPr lang="en-US" altLang="en-US" sz="2400" b="1" dirty="0"/>
              <a:t>need not be an integer e.g.         </a:t>
            </a:r>
          </a:p>
        </p:txBody>
      </p:sp>
      <p:sp>
        <p:nvSpPr>
          <p:cNvPr id="162832" name="Rectangle 16"/>
          <p:cNvSpPr>
            <a:spLocks noChangeArrowheads="1"/>
          </p:cNvSpPr>
          <p:nvPr/>
        </p:nvSpPr>
        <p:spPr bwMode="auto">
          <a:xfrm>
            <a:off x="609600" y="5181600"/>
            <a:ext cx="2667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/>
              <a:t>Also, if</a:t>
            </a:r>
            <a:r>
              <a:rPr lang="en-US" altLang="en-US" sz="2600" b="1" i="1">
                <a:latin typeface="Times New Roman" panose="02020603050405020304" pitchFamily="18" charset="0"/>
              </a:rPr>
              <a:t>  a</a:t>
            </a:r>
            <a:r>
              <a:rPr lang="en-US" altLang="en-US" sz="2600" b="1"/>
              <a:t> </a:t>
            </a:r>
            <a:r>
              <a:rPr lang="en-US" altLang="en-US" sz="2600" b="1" i="1">
                <a:latin typeface="Times New Roman" panose="02020603050405020304" pitchFamily="18" charset="0"/>
              </a:rPr>
              <a:t>= </a:t>
            </a:r>
            <a:r>
              <a:rPr lang="en-US" altLang="en-US" sz="2600" b="1">
                <a:latin typeface="Times New Roman" panose="02020603050405020304" pitchFamily="18" charset="0"/>
              </a:rPr>
              <a:t>1</a:t>
            </a:r>
            <a:r>
              <a:rPr lang="en-US" altLang="en-US" sz="2600" b="1"/>
              <a:t>, </a:t>
            </a:r>
          </a:p>
        </p:txBody>
      </p:sp>
      <p:graphicFrame>
        <p:nvGraphicFramePr>
          <p:cNvPr id="162835" name="Object 19"/>
          <p:cNvGraphicFramePr>
            <a:graphicFrameLocks noChangeAspect="1"/>
          </p:cNvGraphicFramePr>
          <p:nvPr/>
        </p:nvGraphicFramePr>
        <p:xfrm>
          <a:off x="2938463" y="5105400"/>
          <a:ext cx="460533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01" name="Equation" r:id="rId7" imgW="1771634" imgH="219079" progId="Equation.3">
                  <p:embed/>
                </p:oleObj>
              </mc:Choice>
              <mc:Fallback>
                <p:oleObj name="Equation" r:id="rId7" imgW="1771634" imgH="219079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8463" y="5105400"/>
                        <a:ext cx="4605337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836" name="Line 20"/>
          <p:cNvSpPr>
            <a:spLocks noChangeShapeType="1"/>
          </p:cNvSpPr>
          <p:nvPr/>
        </p:nvSpPr>
        <p:spPr bwMode="auto">
          <a:xfrm flipV="1">
            <a:off x="1752600" y="4024285"/>
            <a:ext cx="5614221" cy="0"/>
          </a:xfrm>
          <a:prstGeom prst="line">
            <a:avLst/>
          </a:prstGeom>
          <a:noFill/>
          <a:ln w="34925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62838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514969"/>
              </p:ext>
            </p:extLst>
          </p:nvPr>
        </p:nvGraphicFramePr>
        <p:xfrm>
          <a:off x="6126037" y="3902329"/>
          <a:ext cx="1084263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02" name="Equation" r:id="rId9" imgW="409624" imgH="219079" progId="Equation.3">
                  <p:embed/>
                </p:oleObj>
              </mc:Choice>
              <mc:Fallback>
                <p:oleObj name="Equation" r:id="rId9" imgW="409624" imgH="219079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6037" y="3902329"/>
                        <a:ext cx="1084263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3841956" y="3883203"/>
            <a:ext cx="914400" cy="503238"/>
            <a:chOff x="2400" y="2467"/>
            <a:chExt cx="576" cy="317"/>
          </a:xfrm>
        </p:grpSpPr>
        <p:graphicFrame>
          <p:nvGraphicFramePr>
            <p:cNvPr id="17418" name="Object 40"/>
            <p:cNvGraphicFramePr>
              <a:graphicFrameLocks noChangeAspect="1"/>
            </p:cNvGraphicFramePr>
            <p:nvPr/>
          </p:nvGraphicFramePr>
          <p:xfrm>
            <a:off x="2544" y="2528"/>
            <a:ext cx="432" cy="2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03" name="Equation" r:id="rId11" imgW="295398" imgH="171568" progId="Equation.3">
                    <p:embed/>
                  </p:oleObj>
                </mc:Choice>
                <mc:Fallback>
                  <p:oleObj name="Equation" r:id="rId11" imgW="295398" imgH="171568" progId="Equation.3">
                    <p:embed/>
                    <p:pic>
                      <p:nvPicPr>
                        <p:cNvPr id="0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2528"/>
                          <a:ext cx="432" cy="2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419" name="Object 41"/>
            <p:cNvGraphicFramePr>
              <a:graphicFrameLocks noChangeAspect="1"/>
            </p:cNvGraphicFramePr>
            <p:nvPr/>
          </p:nvGraphicFramePr>
          <p:xfrm>
            <a:off x="2400" y="2467"/>
            <a:ext cx="186" cy="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04" name="Equation" r:id="rId13" imgW="104770" imgH="104826" progId="Equation.3">
                    <p:embed/>
                  </p:oleObj>
                </mc:Choice>
                <mc:Fallback>
                  <p:oleObj name="Equation" r:id="rId13" imgW="104770" imgH="104826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0" y="2467"/>
                          <a:ext cx="186" cy="1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2858" name="AutoShape 42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6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346" y="1585913"/>
            <a:ext cx="5972175" cy="26574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66920" name="Rectangle 8"/>
          <p:cNvSpPr>
            <a:spLocks noChangeArrowheads="1"/>
          </p:cNvSpPr>
          <p:nvPr/>
        </p:nvSpPr>
        <p:spPr bwMode="auto">
          <a:xfrm>
            <a:off x="609600" y="4343400"/>
            <a:ext cx="71628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600" b="1"/>
              <a:t>Instead of growing, the function </a:t>
            </a:r>
            <a:r>
              <a:rPr lang="en-US" altLang="en-US" sz="2600" b="1">
                <a:solidFill>
                  <a:srgbClr val="FF3300"/>
                </a:solidFill>
              </a:rPr>
              <a:t>decays</a:t>
            </a:r>
            <a:endParaRPr lang="en-US" altLang="en-US" sz="2600" b="1"/>
          </a:p>
        </p:txBody>
      </p:sp>
      <p:sp>
        <p:nvSpPr>
          <p:cNvPr id="166929" name="Rectangle 17"/>
          <p:cNvSpPr>
            <a:spLocks noChangeArrowheads="1"/>
          </p:cNvSpPr>
          <p:nvPr/>
        </p:nvSpPr>
        <p:spPr bwMode="auto">
          <a:xfrm>
            <a:off x="457200" y="16764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e.g.         </a:t>
            </a:r>
          </a:p>
        </p:txBody>
      </p:sp>
      <p:graphicFrame>
        <p:nvGraphicFramePr>
          <p:cNvPr id="166939" name="Object 27"/>
          <p:cNvGraphicFramePr>
            <a:graphicFrameLocks noChangeAspect="1"/>
          </p:cNvGraphicFramePr>
          <p:nvPr/>
        </p:nvGraphicFramePr>
        <p:xfrm>
          <a:off x="5410200" y="4724400"/>
          <a:ext cx="19367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0" name="Equation" r:id="rId4" imgW="742846" imgH="400074" progId="Equation.3">
                  <p:embed/>
                </p:oleObj>
              </mc:Choice>
              <mc:Fallback>
                <p:oleObj name="Equation" r:id="rId4" imgW="742846" imgH="400074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4724400"/>
                        <a:ext cx="193675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6941" name="Object 29"/>
          <p:cNvGraphicFramePr>
            <a:graphicFrameLocks noChangeAspect="1"/>
          </p:cNvGraphicFramePr>
          <p:nvPr/>
        </p:nvGraphicFramePr>
        <p:xfrm>
          <a:off x="1524000" y="5762625"/>
          <a:ext cx="3678238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1" name="Equation" r:id="rId6" imgW="1409667" imgH="219079" progId="Equation.3">
                  <p:embed/>
                </p:oleObj>
              </mc:Choice>
              <mc:Fallback>
                <p:oleObj name="Equation" r:id="rId6" imgW="1409667" imgH="219079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762625"/>
                        <a:ext cx="3678238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685800" y="4876800"/>
            <a:ext cx="4549775" cy="600075"/>
            <a:chOff x="432" y="3072"/>
            <a:chExt cx="2866" cy="378"/>
          </a:xfrm>
        </p:grpSpPr>
        <p:graphicFrame>
          <p:nvGraphicFramePr>
            <p:cNvPr id="19478" name="Object 28"/>
            <p:cNvGraphicFramePr>
              <a:graphicFrameLocks noChangeAspect="1"/>
            </p:cNvGraphicFramePr>
            <p:nvPr/>
          </p:nvGraphicFramePr>
          <p:xfrm>
            <a:off x="960" y="3072"/>
            <a:ext cx="2338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72" name="Equation" r:id="rId8" imgW="1428579" imgH="219079" progId="Equation.3">
                    <p:embed/>
                  </p:oleObj>
                </mc:Choice>
                <mc:Fallback>
                  <p:oleObj name="Equation" r:id="rId8" imgW="1428579" imgH="219079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3072"/>
                          <a:ext cx="2338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9" name="Rectangle 31"/>
            <p:cNvSpPr>
              <a:spLocks noChangeArrowheads="1"/>
            </p:cNvSpPr>
            <p:nvPr/>
          </p:nvSpPr>
          <p:spPr bwMode="auto">
            <a:xfrm>
              <a:off x="432" y="3120"/>
              <a:ext cx="52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/>
                <a:t>e.g.</a:t>
              </a:r>
            </a:p>
          </p:txBody>
        </p:sp>
      </p:grpSp>
      <p:graphicFrame>
        <p:nvGraphicFramePr>
          <p:cNvPr id="19476" name="Object 30"/>
          <p:cNvGraphicFramePr>
            <a:graphicFrameLocks noChangeAspect="1"/>
          </p:cNvGraphicFramePr>
          <p:nvPr/>
        </p:nvGraphicFramePr>
        <p:xfrm>
          <a:off x="5486400" y="5629275"/>
          <a:ext cx="173990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3" name="Equation" r:id="rId10" imgW="666821" imgH="371416" progId="Equation.3">
                  <p:embed/>
                </p:oleObj>
              </mc:Choice>
              <mc:Fallback>
                <p:oleObj name="Equation" r:id="rId10" imgW="666821" imgH="371416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5629275"/>
                        <a:ext cx="1739900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7" name="Rectangle 32"/>
          <p:cNvSpPr>
            <a:spLocks noChangeArrowheads="1"/>
          </p:cNvSpPr>
          <p:nvPr/>
        </p:nvSpPr>
        <p:spPr bwMode="auto">
          <a:xfrm>
            <a:off x="7696200" y="5867400"/>
            <a:ext cx="838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600" b="1" dirty="0"/>
              <a:t>etc.</a:t>
            </a:r>
          </a:p>
        </p:txBody>
      </p:sp>
      <p:grpSp>
        <p:nvGrpSpPr>
          <p:cNvPr id="19465" name="Group 41"/>
          <p:cNvGrpSpPr>
            <a:grpSpLocks/>
          </p:cNvGrpSpPr>
          <p:nvPr/>
        </p:nvGrpSpPr>
        <p:grpSpPr bwMode="auto">
          <a:xfrm>
            <a:off x="457200" y="838200"/>
            <a:ext cx="4648200" cy="609600"/>
            <a:chOff x="288" y="480"/>
            <a:chExt cx="2928" cy="384"/>
          </a:xfrm>
        </p:grpSpPr>
        <p:sp>
          <p:nvSpPr>
            <p:cNvPr id="19474" name="AutoShape 37"/>
            <p:cNvSpPr>
              <a:spLocks noChangeArrowheads="1"/>
            </p:cNvSpPr>
            <p:nvPr/>
          </p:nvSpPr>
          <p:spPr bwMode="auto">
            <a:xfrm>
              <a:off x="288" y="480"/>
              <a:ext cx="2880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475" name="Rectangle 2"/>
            <p:cNvSpPr>
              <a:spLocks noChangeArrowheads="1"/>
            </p:cNvSpPr>
            <p:nvPr/>
          </p:nvSpPr>
          <p:spPr bwMode="auto">
            <a:xfrm>
              <a:off x="288" y="528"/>
              <a:ext cx="292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Values of </a:t>
              </a:r>
              <a:r>
                <a:rPr lang="en-US" altLang="en-US" sz="2600" b="1" i="1">
                  <a:latin typeface="Times New Roman" panose="02020603050405020304" pitchFamily="18" charset="0"/>
                </a:rPr>
                <a:t>a</a:t>
              </a:r>
              <a:r>
                <a:rPr lang="en-US" altLang="en-US" sz="2400" b="1"/>
                <a:t> between </a:t>
              </a:r>
              <a:r>
                <a:rPr lang="en-US" altLang="en-US" sz="2600" b="1">
                  <a:latin typeface="Times New Roman" panose="02020603050405020304" pitchFamily="18" charset="0"/>
                </a:rPr>
                <a:t>0</a:t>
              </a:r>
              <a:r>
                <a:rPr lang="en-US" altLang="en-US" sz="2400" b="1"/>
                <a:t> and </a:t>
              </a:r>
              <a:r>
                <a:rPr lang="en-US" altLang="en-US" sz="2600" b="1">
                  <a:latin typeface="Times New Roman" panose="02020603050405020304" pitchFamily="18" charset="0"/>
                </a:rPr>
                <a:t>1</a:t>
              </a:r>
              <a:r>
                <a:rPr lang="en-US" altLang="en-US" sz="2400" b="1"/>
                <a:t>         </a:t>
              </a:r>
            </a:p>
          </p:txBody>
        </p:sp>
      </p:grpSp>
      <p:sp>
        <p:nvSpPr>
          <p:cNvPr id="166955" name="Line 43"/>
          <p:cNvSpPr>
            <a:spLocks noChangeShapeType="1"/>
          </p:cNvSpPr>
          <p:nvPr/>
        </p:nvSpPr>
        <p:spPr bwMode="auto">
          <a:xfrm flipH="1" flipV="1">
            <a:off x="3009900" y="2209800"/>
            <a:ext cx="3543300" cy="222885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6956" name="Line 44"/>
          <p:cNvSpPr>
            <a:spLocks noChangeShapeType="1"/>
          </p:cNvSpPr>
          <p:nvPr/>
        </p:nvSpPr>
        <p:spPr bwMode="auto">
          <a:xfrm flipH="1" flipV="1">
            <a:off x="4191000" y="3352800"/>
            <a:ext cx="2667000" cy="2590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6959" name="Text Box 47"/>
          <p:cNvSpPr txBox="1">
            <a:spLocks noChangeArrowheads="1"/>
          </p:cNvSpPr>
          <p:nvPr/>
        </p:nvSpPr>
        <p:spPr bwMode="auto">
          <a:xfrm>
            <a:off x="2617836" y="1973518"/>
            <a:ext cx="47440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000" b="1" dirty="0">
                <a:latin typeface="Arial" panose="020B0604020202020204" pitchFamily="34" charset="0"/>
              </a:rPr>
              <a:t>x</a:t>
            </a:r>
          </a:p>
        </p:txBody>
      </p:sp>
      <p:sp>
        <p:nvSpPr>
          <p:cNvPr id="166960" name="Text Box 48"/>
          <p:cNvSpPr txBox="1">
            <a:spLocks noChangeArrowheads="1"/>
          </p:cNvSpPr>
          <p:nvPr/>
        </p:nvSpPr>
        <p:spPr bwMode="auto">
          <a:xfrm>
            <a:off x="3538269" y="2785765"/>
            <a:ext cx="533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000" b="1" dirty="0">
                <a:latin typeface="Arial" panose="020B0604020202020204" pitchFamily="34" charset="0"/>
              </a:rPr>
              <a:t>x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565856" y="3124200"/>
            <a:ext cx="914400" cy="438919"/>
            <a:chOff x="4565856" y="3124200"/>
            <a:chExt cx="914400" cy="438919"/>
          </a:xfrm>
        </p:grpSpPr>
        <p:graphicFrame>
          <p:nvGraphicFramePr>
            <p:cNvPr id="19472" name="Objec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3312004"/>
                </p:ext>
              </p:extLst>
            </p:nvPr>
          </p:nvGraphicFramePr>
          <p:xfrm>
            <a:off x="4794456" y="3124200"/>
            <a:ext cx="6858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74" name="Equation" r:id="rId12" imgW="295398" imgH="171568" progId="Equation.3">
                    <p:embed/>
                  </p:oleObj>
                </mc:Choice>
                <mc:Fallback>
                  <p:oleObj name="Equation" r:id="rId12" imgW="295398" imgH="171568" progId="Equation.3">
                    <p:embed/>
                    <p:pic>
                      <p:nvPicPr>
                        <p:cNvPr id="0" name="Object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94456" y="3124200"/>
                          <a:ext cx="685800" cy="406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73" name="Object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65460938"/>
                </p:ext>
              </p:extLst>
            </p:nvPr>
          </p:nvGraphicFramePr>
          <p:xfrm>
            <a:off x="4565856" y="3263081"/>
            <a:ext cx="295275" cy="30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75" name="Equation" r:id="rId14" imgW="104770" imgH="104826" progId="Equation.3">
                    <p:embed/>
                  </p:oleObj>
                </mc:Choice>
                <mc:Fallback>
                  <p:oleObj name="Equation" r:id="rId14" imgW="104770" imgH="104826" progId="Equation.3">
                    <p:embed/>
                    <p:pic>
                      <p:nvPicPr>
                        <p:cNvPr id="0" name="Object 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5856" y="3263081"/>
                          <a:ext cx="295275" cy="3000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6966" name="AutoShape 54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1" name="Rectangle 32"/>
          <p:cNvSpPr>
            <a:spLocks noChangeArrowheads="1"/>
          </p:cNvSpPr>
          <p:nvPr/>
        </p:nvSpPr>
        <p:spPr bwMode="auto">
          <a:xfrm>
            <a:off x="2929783" y="1669435"/>
            <a:ext cx="124646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0.5</a:t>
            </a:r>
            <a:r>
              <a:rPr lang="en-US" altLang="en-US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b="1" i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en-US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669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6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669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6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20" grpId="0"/>
      <p:bldP spid="166929" grpId="0"/>
      <p:bldP spid="19477" grpId="0"/>
      <p:bldP spid="166955" grpId="0" animBg="1"/>
      <p:bldP spid="166956" grpId="0" animBg="1"/>
      <p:bldP spid="166959" grpId="0"/>
      <p:bldP spid="16696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381000" y="685800"/>
            <a:ext cx="16002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/>
              <a:t>Exercise</a:t>
            </a:r>
          </a:p>
        </p:txBody>
      </p:sp>
      <p:sp>
        <p:nvSpPr>
          <p:cNvPr id="20484" name="Rectangle 13"/>
          <p:cNvSpPr>
            <a:spLocks noChangeArrowheads="1"/>
          </p:cNvSpPr>
          <p:nvPr/>
        </p:nvSpPr>
        <p:spPr bwMode="auto">
          <a:xfrm>
            <a:off x="381000" y="1395413"/>
            <a:ext cx="8001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/>
              <a:t>Sketch the graph of           and, on the same axes, sketch the graph of </a:t>
            </a:r>
          </a:p>
        </p:txBody>
      </p:sp>
      <p:graphicFrame>
        <p:nvGraphicFramePr>
          <p:cNvPr id="20485" name="Object 14"/>
          <p:cNvGraphicFramePr>
            <a:graphicFrameLocks noChangeAspect="1"/>
          </p:cNvGraphicFramePr>
          <p:nvPr/>
        </p:nvGraphicFramePr>
        <p:xfrm>
          <a:off x="3581400" y="1295400"/>
          <a:ext cx="134937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1" name="Equation" r:id="rId4" imgW="514394" imgH="219079" progId="Equation.3">
                  <p:embed/>
                </p:oleObj>
              </mc:Choice>
              <mc:Fallback>
                <p:oleObj name="Equation" r:id="rId4" imgW="514394" imgH="219079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1295400"/>
                        <a:ext cx="1349375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15"/>
          <p:cNvGraphicFramePr>
            <a:graphicFrameLocks noChangeAspect="1"/>
          </p:cNvGraphicFramePr>
          <p:nvPr/>
        </p:nvGraphicFramePr>
        <p:xfrm>
          <a:off x="4519613" y="1681163"/>
          <a:ext cx="134778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2" name="Equation" r:id="rId6" imgW="514394" imgH="219079" progId="Equation.3">
                  <p:embed/>
                </p:oleObj>
              </mc:Choice>
              <mc:Fallback>
                <p:oleObj name="Equation" r:id="rId6" imgW="514394" imgH="219079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9613" y="1681163"/>
                        <a:ext cx="1347787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7" name="Line 16"/>
          <p:cNvSpPr>
            <a:spLocks noChangeShapeType="1"/>
          </p:cNvSpPr>
          <p:nvPr/>
        </p:nvSpPr>
        <p:spPr bwMode="auto">
          <a:xfrm>
            <a:off x="79273" y="2503488"/>
            <a:ext cx="9003275" cy="1111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8981" name="Rectangle 21"/>
          <p:cNvSpPr>
            <a:spLocks noChangeArrowheads="1"/>
          </p:cNvSpPr>
          <p:nvPr/>
        </p:nvSpPr>
        <p:spPr bwMode="auto">
          <a:xfrm>
            <a:off x="140725" y="2597944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Solution </a:t>
            </a:r>
          </a:p>
        </p:txBody>
      </p:sp>
      <p:pic>
        <p:nvPicPr>
          <p:cNvPr id="20490" name="Picture 36" descr="30393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04800"/>
            <a:ext cx="12192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97" name="AutoShape 37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553499" y="2678573"/>
            <a:ext cx="7315200" cy="3639113"/>
            <a:chOff x="1641987" y="2678573"/>
            <a:chExt cx="7315200" cy="363911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41987" y="2693219"/>
              <a:ext cx="7315200" cy="3624467"/>
            </a:xfrm>
            <a:prstGeom prst="rect">
              <a:avLst/>
            </a:prstGeom>
          </p:spPr>
        </p:pic>
        <p:sp>
          <p:nvSpPr>
            <p:cNvPr id="20498" name="Rectangle 30"/>
            <p:cNvSpPr>
              <a:spLocks noChangeArrowheads="1"/>
            </p:cNvSpPr>
            <p:nvPr/>
          </p:nvSpPr>
          <p:spPr bwMode="auto">
            <a:xfrm>
              <a:off x="1641987" y="2678573"/>
              <a:ext cx="7315200" cy="362446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874774" y="5138379"/>
              <a:ext cx="833437" cy="495659"/>
              <a:chOff x="5874774" y="5153127"/>
              <a:chExt cx="833437" cy="495659"/>
            </a:xfrm>
          </p:grpSpPr>
          <p:graphicFrame>
            <p:nvGraphicFramePr>
              <p:cNvPr id="20492" name="Object 3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61598693"/>
                  </p:ext>
                </p:extLst>
              </p:nvPr>
            </p:nvGraphicFramePr>
            <p:xfrm>
              <a:off x="6022411" y="5153127"/>
              <a:ext cx="6858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23" name="Equation" r:id="rId10" imgW="295398" imgH="171568" progId="Equation.3">
                      <p:embed/>
                    </p:oleObj>
                  </mc:Choice>
                  <mc:Fallback>
                    <p:oleObj name="Equation" r:id="rId10" imgW="295398" imgH="171568" progId="Equation.3">
                      <p:embed/>
                      <p:pic>
                        <p:nvPicPr>
                          <p:cNvPr id="0" name="Object 3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22411" y="5153127"/>
                            <a:ext cx="685800" cy="4064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493" name="Object 3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33183750"/>
                  </p:ext>
                </p:extLst>
              </p:nvPr>
            </p:nvGraphicFramePr>
            <p:xfrm>
              <a:off x="5874774" y="5348748"/>
              <a:ext cx="295275" cy="3000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624" name="Equation" r:id="rId12" imgW="104770" imgH="104826" progId="Equation.3">
                      <p:embed/>
                    </p:oleObj>
                  </mc:Choice>
                  <mc:Fallback>
                    <p:oleObj name="Equation" r:id="rId12" imgW="104770" imgH="104826" progId="Equation.3">
                      <p:embed/>
                      <p:pic>
                        <p:nvPicPr>
                          <p:cNvPr id="0" name="Object 3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74774" y="5348748"/>
                            <a:ext cx="295275" cy="3000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2860173" y="3055144"/>
              <a:ext cx="137379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>
                  <a:solidFill>
                    <a:srgbClr val="9900CC"/>
                  </a:solidFill>
                  <a:latin typeface="Times New Roman" panose="02020603050405020304" pitchFamily="18" charset="0"/>
                </a:rPr>
                <a:t>y </a:t>
              </a:r>
              <a:r>
                <a:rPr lang="en-US" altLang="en-US" sz="2600" b="1" dirty="0">
                  <a:solidFill>
                    <a:srgbClr val="9900CC"/>
                  </a:solidFill>
                  <a:latin typeface="Times New Roman" panose="02020603050405020304" pitchFamily="18" charset="0"/>
                </a:rPr>
                <a:t>= 0</a:t>
              </a:r>
              <a:r>
                <a:rPr lang="en-US" altLang="en-US" sz="2600" b="1" dirty="0">
                  <a:solidFill>
                    <a:srgbClr val="9900CC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</a:t>
              </a:r>
              <a:r>
                <a:rPr lang="en-US" altLang="en-US" sz="2600" b="1" dirty="0">
                  <a:solidFill>
                    <a:srgbClr val="9900CC"/>
                  </a:solidFill>
                  <a:latin typeface="Times New Roman" panose="02020603050405020304" pitchFamily="18" charset="0"/>
                </a:rPr>
                <a:t>5</a:t>
              </a:r>
              <a:r>
                <a:rPr lang="en-US" altLang="en-US" sz="2600" b="1" i="1" baseline="30000" dirty="0">
                  <a:solidFill>
                    <a:srgbClr val="9900CC"/>
                  </a:solidFill>
                  <a:latin typeface="Times New Roman" panose="02020603050405020304" pitchFamily="18" charset="0"/>
                </a:rPr>
                <a:t>x</a:t>
              </a:r>
              <a:endParaRPr lang="en-US" altLang="en-US" sz="2400" b="1" i="1" baseline="30000" dirty="0">
                <a:solidFill>
                  <a:srgbClr val="9900CC"/>
                </a:solidFill>
              </a:endParaRPr>
            </a:p>
          </p:txBody>
        </p:sp>
        <p:sp>
          <p:nvSpPr>
            <p:cNvPr id="23" name="Rectangle 2"/>
            <p:cNvSpPr>
              <a:spLocks noChangeArrowheads="1"/>
            </p:cNvSpPr>
            <p:nvPr/>
          </p:nvSpPr>
          <p:spPr bwMode="auto">
            <a:xfrm>
              <a:off x="1728635" y="3972548"/>
              <a:ext cx="137379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>
                  <a:solidFill>
                    <a:srgbClr val="00B050"/>
                  </a:solidFill>
                  <a:latin typeface="Times New Roman" panose="02020603050405020304" pitchFamily="18" charset="0"/>
                </a:rPr>
                <a:t>y </a:t>
              </a:r>
              <a:r>
                <a:rPr lang="en-US" altLang="en-US" sz="2600" b="1" dirty="0">
                  <a:solidFill>
                    <a:srgbClr val="00B050"/>
                  </a:solidFill>
                  <a:latin typeface="Times New Roman" panose="02020603050405020304" pitchFamily="18" charset="0"/>
                </a:rPr>
                <a:t>= 0</a:t>
              </a:r>
              <a:r>
                <a:rPr lang="en-US" altLang="en-US" sz="2600" b="1" dirty="0">
                  <a:solidFill>
                    <a:srgbClr val="00B05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7</a:t>
              </a:r>
              <a:r>
                <a:rPr lang="en-US" altLang="en-US" sz="2600" b="1" i="1" baseline="30000" dirty="0">
                  <a:solidFill>
                    <a:srgbClr val="00B050"/>
                  </a:solidFill>
                  <a:latin typeface="Times New Roman" panose="02020603050405020304" pitchFamily="18" charset="0"/>
                </a:rPr>
                <a:t>x</a:t>
              </a:r>
              <a:endParaRPr lang="en-US" altLang="en-US" sz="2400" b="1" i="1" baseline="30000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3400" y="914400"/>
            <a:ext cx="5181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Values of 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a</a:t>
            </a:r>
            <a:r>
              <a:rPr lang="en-US" altLang="en-US" sz="2400" b="1" dirty="0"/>
              <a:t> between </a:t>
            </a:r>
            <a:r>
              <a:rPr lang="en-US" altLang="en-US" sz="2600" b="1" dirty="0">
                <a:latin typeface="Times New Roman" panose="02020603050405020304" pitchFamily="18" charset="0"/>
              </a:rPr>
              <a:t>0</a:t>
            </a:r>
            <a:r>
              <a:rPr lang="en-US" altLang="en-US" sz="2400" b="1" dirty="0"/>
              <a:t> and </a:t>
            </a:r>
            <a:r>
              <a:rPr lang="en-US" altLang="en-US" sz="2600" b="1" dirty="0">
                <a:latin typeface="Times New Roman" panose="02020603050405020304" pitchFamily="18" charset="0"/>
              </a:rPr>
              <a:t>1</a:t>
            </a:r>
            <a:r>
              <a:rPr lang="en-US" altLang="en-US" sz="2400" b="1" dirty="0"/>
              <a:t>         </a:t>
            </a:r>
          </a:p>
        </p:txBody>
      </p:sp>
      <p:sp>
        <p:nvSpPr>
          <p:cNvPr id="167946" name="Rectangle 10"/>
          <p:cNvSpPr>
            <a:spLocks noChangeArrowheads="1"/>
          </p:cNvSpPr>
          <p:nvPr/>
        </p:nvSpPr>
        <p:spPr bwMode="auto">
          <a:xfrm>
            <a:off x="609600" y="14478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e.g.         </a:t>
            </a:r>
          </a:p>
        </p:txBody>
      </p:sp>
      <p:sp>
        <p:nvSpPr>
          <p:cNvPr id="167963" name="AutoShape 27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47800" y="1600200"/>
            <a:ext cx="7315200" cy="4038600"/>
            <a:chOff x="1447800" y="1600200"/>
            <a:chExt cx="7315200" cy="403860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7800" y="1652022"/>
              <a:ext cx="7315200" cy="3986778"/>
            </a:xfrm>
            <a:prstGeom prst="rect">
              <a:avLst/>
            </a:prstGeom>
          </p:spPr>
        </p:pic>
        <p:sp>
          <p:nvSpPr>
            <p:cNvPr id="22544" name="Rectangle 20"/>
            <p:cNvSpPr>
              <a:spLocks noChangeArrowheads="1"/>
            </p:cNvSpPr>
            <p:nvPr/>
          </p:nvSpPr>
          <p:spPr bwMode="auto">
            <a:xfrm>
              <a:off x="1447800" y="1600200"/>
              <a:ext cx="7315200" cy="40386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5661215" y="4343400"/>
              <a:ext cx="914400" cy="528638"/>
              <a:chOff x="3600" y="2640"/>
              <a:chExt cx="576" cy="333"/>
            </a:xfrm>
          </p:grpSpPr>
          <p:graphicFrame>
            <p:nvGraphicFramePr>
              <p:cNvPr id="22536" name="Object 24"/>
              <p:cNvGraphicFramePr>
                <a:graphicFrameLocks noChangeAspect="1"/>
              </p:cNvGraphicFramePr>
              <p:nvPr/>
            </p:nvGraphicFramePr>
            <p:xfrm>
              <a:off x="3744" y="2640"/>
              <a:ext cx="432" cy="2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623" name="Equation" r:id="rId5" imgW="295398" imgH="171568" progId="Equation.3">
                      <p:embed/>
                    </p:oleObj>
                  </mc:Choice>
                  <mc:Fallback>
                    <p:oleObj name="Equation" r:id="rId5" imgW="295398" imgH="171568" progId="Equation.3">
                      <p:embed/>
                      <p:pic>
                        <p:nvPicPr>
                          <p:cNvPr id="0" name="Object 2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44" y="2640"/>
                            <a:ext cx="432" cy="25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537" name="Object 25"/>
              <p:cNvGraphicFramePr>
                <a:graphicFrameLocks noChangeAspect="1"/>
              </p:cNvGraphicFramePr>
              <p:nvPr/>
            </p:nvGraphicFramePr>
            <p:xfrm>
              <a:off x="3600" y="2784"/>
              <a:ext cx="186" cy="18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624" name="Equation" r:id="rId7" imgW="104770" imgH="104826" progId="Equation.3">
                      <p:embed/>
                    </p:oleObj>
                  </mc:Choice>
                  <mc:Fallback>
                    <p:oleObj name="Equation" r:id="rId7" imgW="104770" imgH="104826" progId="Equation.3">
                      <p:embed/>
                      <p:pic>
                        <p:nvPicPr>
                          <p:cNvPr id="0" name="Object 2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00" y="2784"/>
                            <a:ext cx="186" cy="18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0" name="Rectangle 2"/>
            <p:cNvSpPr>
              <a:spLocks noChangeArrowheads="1"/>
            </p:cNvSpPr>
            <p:nvPr/>
          </p:nvSpPr>
          <p:spPr bwMode="auto">
            <a:xfrm>
              <a:off x="4456604" y="1601391"/>
              <a:ext cx="137379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y </a:t>
              </a:r>
              <a:r>
                <a:rPr lang="en-US" altLang="en-US" sz="26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= 0</a:t>
              </a:r>
              <a:r>
                <a:rPr lang="en-US" altLang="en-US" sz="2600" b="1" dirty="0">
                  <a:solidFill>
                    <a:srgbClr val="FF000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</a:t>
              </a:r>
              <a:r>
                <a:rPr lang="en-US" altLang="en-US" sz="26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r>
                <a:rPr lang="en-US" altLang="en-US" sz="2600" b="1" i="1" baseline="300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x</a:t>
              </a:r>
              <a:endParaRPr lang="en-US" altLang="en-US" sz="2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21" name="Rectangle 2"/>
            <p:cNvSpPr>
              <a:spLocks noChangeArrowheads="1"/>
            </p:cNvSpPr>
            <p:nvPr/>
          </p:nvSpPr>
          <p:spPr bwMode="auto">
            <a:xfrm>
              <a:off x="2244949" y="2410938"/>
              <a:ext cx="137379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>
                  <a:solidFill>
                    <a:srgbClr val="9900CC"/>
                  </a:solidFill>
                  <a:latin typeface="Times New Roman" panose="02020603050405020304" pitchFamily="18" charset="0"/>
                </a:rPr>
                <a:t>y </a:t>
              </a:r>
              <a:r>
                <a:rPr lang="en-US" altLang="en-US" sz="2600" b="1" dirty="0">
                  <a:solidFill>
                    <a:srgbClr val="9900CC"/>
                  </a:solidFill>
                  <a:latin typeface="Times New Roman" panose="02020603050405020304" pitchFamily="18" charset="0"/>
                </a:rPr>
                <a:t>= 0</a:t>
              </a:r>
              <a:r>
                <a:rPr lang="en-US" altLang="en-US" sz="2600" b="1" dirty="0">
                  <a:solidFill>
                    <a:srgbClr val="9900CC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</a:t>
              </a:r>
              <a:r>
                <a:rPr lang="en-US" altLang="en-US" sz="2600" b="1" dirty="0">
                  <a:solidFill>
                    <a:srgbClr val="9900CC"/>
                  </a:solidFill>
                  <a:latin typeface="Times New Roman" panose="02020603050405020304" pitchFamily="18" charset="0"/>
                </a:rPr>
                <a:t>5</a:t>
              </a:r>
              <a:r>
                <a:rPr lang="en-US" altLang="en-US" sz="2600" b="1" i="1" baseline="30000" dirty="0">
                  <a:solidFill>
                    <a:srgbClr val="9900CC"/>
                  </a:solidFill>
                  <a:latin typeface="Times New Roman" panose="02020603050405020304" pitchFamily="18" charset="0"/>
                </a:rPr>
                <a:t>x</a:t>
              </a:r>
              <a:endParaRPr lang="en-US" altLang="en-US" sz="2400" b="1" i="1" baseline="30000" dirty="0">
                <a:solidFill>
                  <a:srgbClr val="9900CC"/>
                </a:solidFill>
              </a:endParaRPr>
            </a:p>
          </p:txBody>
        </p:sp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3320844" y="1930772"/>
              <a:ext cx="137379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y </a:t>
              </a:r>
              <a:r>
                <a:rPr lang="en-US" altLang="en-US" sz="2600" b="1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= 0</a:t>
              </a:r>
              <a:r>
                <a:rPr lang="en-US" altLang="en-US" sz="2600" b="1" dirty="0">
                  <a:solidFill>
                    <a:srgbClr val="0000FF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3</a:t>
              </a:r>
              <a:r>
                <a:rPr lang="en-US" altLang="en-US" sz="2600" b="1" i="1" baseline="300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x</a:t>
              </a:r>
              <a:endParaRPr lang="en-US" altLang="en-US" sz="2400" b="1" i="1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23" name="Rectangle 2"/>
            <p:cNvSpPr>
              <a:spLocks noChangeArrowheads="1"/>
            </p:cNvSpPr>
            <p:nvPr/>
          </p:nvSpPr>
          <p:spPr bwMode="auto">
            <a:xfrm>
              <a:off x="1447800" y="3209350"/>
              <a:ext cx="137379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>
                  <a:solidFill>
                    <a:srgbClr val="00B050"/>
                  </a:solidFill>
                  <a:latin typeface="Times New Roman" panose="02020603050405020304" pitchFamily="18" charset="0"/>
                </a:rPr>
                <a:t>y </a:t>
              </a:r>
              <a:r>
                <a:rPr lang="en-US" altLang="en-US" sz="2600" b="1" dirty="0">
                  <a:solidFill>
                    <a:srgbClr val="00B050"/>
                  </a:solidFill>
                  <a:latin typeface="Times New Roman" panose="02020603050405020304" pitchFamily="18" charset="0"/>
                </a:rPr>
                <a:t>= 0</a:t>
              </a:r>
              <a:r>
                <a:rPr lang="en-US" altLang="en-US" sz="2600" b="1" dirty="0">
                  <a:solidFill>
                    <a:srgbClr val="00B050"/>
                  </a:solidFill>
                  <a:latin typeface="Times New Roman" panose="02020603050405020304" pitchFamily="18" charset="0"/>
                  <a:sym typeface="Symbol" panose="05050102010706020507" pitchFamily="18" charset="2"/>
                </a:rPr>
                <a:t>7</a:t>
              </a:r>
              <a:r>
                <a:rPr lang="en-US" altLang="en-US" sz="2600" b="1" i="1" baseline="30000" dirty="0">
                  <a:solidFill>
                    <a:srgbClr val="00B050"/>
                  </a:solidFill>
                  <a:latin typeface="Times New Roman" panose="02020603050405020304" pitchFamily="18" charset="0"/>
                </a:rPr>
                <a:t>x</a:t>
              </a:r>
              <a:endParaRPr lang="en-US" altLang="en-US" sz="2400" b="1" i="1" baseline="30000" dirty="0">
                <a:solidFill>
                  <a:srgbClr val="00B050"/>
                </a:solidFill>
              </a:endParaRPr>
            </a:p>
          </p:txBody>
        </p:sp>
      </p:grp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533400" y="5763956"/>
            <a:ext cx="82296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( If </a:t>
            </a:r>
            <a:r>
              <a:rPr lang="en-US" alt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6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 0</a:t>
            </a:r>
            <a:r>
              <a:rPr lang="en-US" altLang="en-US" sz="2400" b="1" dirty="0">
                <a:sym typeface="Symbol" panose="05050102010706020507" pitchFamily="18" charset="2"/>
              </a:rPr>
              <a:t>, </a:t>
            </a:r>
            <a:r>
              <a:rPr lang="en-US" altLang="en-US" sz="26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2400" b="1" dirty="0">
                <a:sym typeface="Symbol" panose="05050102010706020507" pitchFamily="18" charset="2"/>
              </a:rPr>
              <a:t> can only be an integer, so no continuous graph exists.)</a:t>
            </a:r>
            <a:endParaRPr lang="en-US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6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457" y="1652985"/>
            <a:ext cx="4342325" cy="234776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457" y="4084992"/>
            <a:ext cx="4342325" cy="234776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457200" y="976314"/>
            <a:ext cx="8305800" cy="952501"/>
            <a:chOff x="288" y="858"/>
            <a:chExt cx="5232" cy="600"/>
          </a:xfrm>
        </p:grpSpPr>
        <p:sp>
          <p:nvSpPr>
            <p:cNvPr id="24617" name="Rectangle 3"/>
            <p:cNvSpPr>
              <a:spLocks noChangeArrowheads="1"/>
            </p:cNvSpPr>
            <p:nvPr/>
          </p:nvSpPr>
          <p:spPr bwMode="auto">
            <a:xfrm>
              <a:off x="288" y="900"/>
              <a:ext cx="5232" cy="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Char char="Ø"/>
              </a:pPr>
              <a:r>
                <a:rPr lang="en-US" altLang="en-US" sz="2400" b="1" dirty="0"/>
                <a:t>The function           is defined for 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a </a:t>
              </a:r>
              <a:r>
                <a:rPr lang="en-US" altLang="en-US" sz="2600" b="1" dirty="0">
                  <a:latin typeface="Times New Roman" panose="02020603050405020304" pitchFamily="18" charset="0"/>
                </a:rPr>
                <a:t>&gt; 0  </a:t>
              </a:r>
              <a:r>
                <a:rPr lang="en-US" altLang="en-US" sz="2400" b="1" dirty="0"/>
                <a:t>and all values of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x</a:t>
              </a:r>
              <a:r>
                <a:rPr lang="en-US" altLang="en-US" sz="2400" b="1" dirty="0"/>
                <a:t> .</a:t>
              </a:r>
            </a:p>
          </p:txBody>
        </p:sp>
        <p:graphicFrame>
          <p:nvGraphicFramePr>
            <p:cNvPr id="24618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40333496"/>
                </p:ext>
              </p:extLst>
            </p:nvPr>
          </p:nvGraphicFramePr>
          <p:xfrm>
            <a:off x="1933" y="858"/>
            <a:ext cx="683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43" name="Equation" r:id="rId5" imgW="409624" imgH="219079" progId="Equation.3">
                    <p:embed/>
                  </p:oleObj>
                </mc:Choice>
                <mc:Fallback>
                  <p:oleObj name="Equation" r:id="rId5" imgW="409624" imgH="219079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3" y="858"/>
                          <a:ext cx="683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579" name="Group 15"/>
          <p:cNvGrpSpPr>
            <a:grpSpLocks/>
          </p:cNvGrpSpPr>
          <p:nvPr/>
        </p:nvGrpSpPr>
        <p:grpSpPr bwMode="auto">
          <a:xfrm>
            <a:off x="463550" y="302419"/>
            <a:ext cx="1981200" cy="609600"/>
            <a:chOff x="2352" y="624"/>
            <a:chExt cx="1118" cy="384"/>
          </a:xfrm>
        </p:grpSpPr>
        <p:sp>
          <p:nvSpPr>
            <p:cNvPr id="24615" name="AutoShape 12"/>
            <p:cNvSpPr>
              <a:spLocks noChangeArrowheads="1"/>
            </p:cNvSpPr>
            <p:nvPr/>
          </p:nvSpPr>
          <p:spPr bwMode="auto">
            <a:xfrm>
              <a:off x="2352" y="624"/>
              <a:ext cx="1118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616" name="Rectangle 14"/>
            <p:cNvSpPr>
              <a:spLocks noChangeArrowheads="1"/>
            </p:cNvSpPr>
            <p:nvPr/>
          </p:nvSpPr>
          <p:spPr bwMode="auto">
            <a:xfrm>
              <a:off x="2400" y="687"/>
              <a:ext cx="10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SUMMARY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7200" y="2057401"/>
            <a:ext cx="3087687" cy="861774"/>
            <a:chOff x="457200" y="2057401"/>
            <a:chExt cx="3087687" cy="861774"/>
          </a:xfrm>
        </p:grpSpPr>
        <p:sp>
          <p:nvSpPr>
            <p:cNvPr id="24613" name="Rectangle 45"/>
            <p:cNvSpPr>
              <a:spLocks noChangeArrowheads="1"/>
            </p:cNvSpPr>
            <p:nvPr/>
          </p:nvSpPr>
          <p:spPr bwMode="auto">
            <a:xfrm>
              <a:off x="2239296" y="2580815"/>
              <a:ext cx="979023" cy="29800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614" name="Rectangle 24"/>
            <p:cNvSpPr>
              <a:spLocks noChangeArrowheads="1"/>
            </p:cNvSpPr>
            <p:nvPr/>
          </p:nvSpPr>
          <p:spPr bwMode="auto">
            <a:xfrm>
              <a:off x="457200" y="2057401"/>
              <a:ext cx="308768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457200" indent="-4572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Char char="Ø"/>
              </a:pPr>
              <a:r>
                <a:rPr lang="en-US" altLang="en-US" sz="2400" b="1" dirty="0"/>
                <a:t>For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a</a:t>
              </a:r>
              <a:r>
                <a:rPr lang="en-US" altLang="en-US" sz="2400" b="1" dirty="0"/>
                <a:t> </a:t>
              </a:r>
              <a:r>
                <a:rPr lang="en-US" altLang="en-US" sz="2600" b="1" dirty="0">
                  <a:latin typeface="Times New Roman" panose="02020603050405020304" pitchFamily="18" charset="0"/>
                </a:rPr>
                <a:t>&gt; 1</a:t>
              </a:r>
              <a:r>
                <a:rPr lang="en-US" altLang="en-US" sz="2400" b="1" dirty="0"/>
                <a:t>, the function </a:t>
              </a:r>
              <a:r>
                <a:rPr lang="en-US" altLang="en-US" sz="2400" b="1" dirty="0">
                  <a:solidFill>
                    <a:srgbClr val="FF3300"/>
                  </a:solidFill>
                </a:rPr>
                <a:t>grows</a:t>
              </a:r>
              <a:endParaRPr lang="en-US" altLang="en-US" sz="2400" b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57200" y="3733803"/>
            <a:ext cx="3581400" cy="830263"/>
            <a:chOff x="457200" y="3733803"/>
            <a:chExt cx="3581400" cy="830263"/>
          </a:xfrm>
        </p:grpSpPr>
        <p:sp>
          <p:nvSpPr>
            <p:cNvPr id="24607" name="Rectangle 46"/>
            <p:cNvSpPr>
              <a:spLocks noChangeArrowheads="1"/>
            </p:cNvSpPr>
            <p:nvPr/>
          </p:nvSpPr>
          <p:spPr bwMode="auto">
            <a:xfrm>
              <a:off x="2286000" y="4195763"/>
              <a:ext cx="1143000" cy="3048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24608" name="Group 37"/>
            <p:cNvGrpSpPr>
              <a:grpSpLocks/>
            </p:cNvGrpSpPr>
            <p:nvPr/>
          </p:nvGrpSpPr>
          <p:grpSpPr bwMode="auto">
            <a:xfrm>
              <a:off x="457200" y="3733803"/>
              <a:ext cx="3581400" cy="830263"/>
              <a:chOff x="288" y="2832"/>
              <a:chExt cx="2256" cy="523"/>
            </a:xfrm>
          </p:grpSpPr>
          <p:sp>
            <p:nvSpPr>
              <p:cNvPr id="24609" name="Rectangle 26"/>
              <p:cNvSpPr>
                <a:spLocks noChangeArrowheads="1"/>
              </p:cNvSpPr>
              <p:nvPr/>
            </p:nvSpPr>
            <p:spPr bwMode="auto">
              <a:xfrm>
                <a:off x="288" y="2832"/>
                <a:ext cx="2256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457200" indent="-4572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l" eaLnBrk="1" hangingPunct="1">
                  <a:buFont typeface="Wingdings" panose="05000000000000000000" pitchFamily="2" charset="2"/>
                  <a:buChar char="Ø"/>
                </a:pPr>
                <a:r>
                  <a:rPr lang="en-US" altLang="en-US" sz="2400" b="1" dirty="0"/>
                  <a:t>For           ,the function </a:t>
                </a:r>
                <a:r>
                  <a:rPr lang="en-US" altLang="en-US" sz="2400" b="1" dirty="0">
                    <a:solidFill>
                      <a:srgbClr val="FF3300"/>
                    </a:solidFill>
                  </a:rPr>
                  <a:t>decays</a:t>
                </a:r>
                <a:endParaRPr lang="en-US" altLang="en-US" sz="2400" b="1" dirty="0"/>
              </a:p>
            </p:txBody>
          </p:sp>
          <p:graphicFrame>
            <p:nvGraphicFramePr>
              <p:cNvPr id="24610" name="Object 36"/>
              <p:cNvGraphicFramePr>
                <a:graphicFrameLocks noChangeAspect="1"/>
              </p:cNvGraphicFramePr>
              <p:nvPr/>
            </p:nvGraphicFramePr>
            <p:xfrm>
              <a:off x="1056" y="2862"/>
              <a:ext cx="827" cy="29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4944" name="Equation" r:id="rId7" imgW="495483" imgH="171568" progId="Equation.3">
                      <p:embed/>
                    </p:oleObj>
                  </mc:Choice>
                  <mc:Fallback>
                    <p:oleObj name="Equation" r:id="rId7" imgW="495483" imgH="171568" progId="Equation.3">
                      <p:embed/>
                      <p:pic>
                        <p:nvPicPr>
                          <p:cNvPr id="0" name="Object 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6" y="2862"/>
                            <a:ext cx="827" cy="29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pic>
        <p:nvPicPr>
          <p:cNvPr id="171052" name="Picture 44" descr="1599742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075" y="133592"/>
            <a:ext cx="755650" cy="66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158750" y="4710113"/>
            <a:ext cx="3879850" cy="1219200"/>
            <a:chOff x="98" y="2928"/>
            <a:chExt cx="2444" cy="768"/>
          </a:xfrm>
        </p:grpSpPr>
        <p:sp>
          <p:nvSpPr>
            <p:cNvPr id="24600" name="Rectangle 52"/>
            <p:cNvSpPr>
              <a:spLocks noChangeArrowheads="1"/>
            </p:cNvSpPr>
            <p:nvPr/>
          </p:nvSpPr>
          <p:spPr bwMode="auto">
            <a:xfrm>
              <a:off x="98" y="2928"/>
              <a:ext cx="2256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 dirty="0"/>
                <a:t>All the curves pass through       since         for all values of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a</a:t>
              </a:r>
              <a:r>
                <a:rPr lang="en-US" altLang="en-US" sz="2400" b="1" dirty="0"/>
                <a:t>.</a:t>
              </a:r>
              <a:endParaRPr lang="en-US" altLang="en-US" sz="2600" b="1" i="1" dirty="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4601" name="Object 53"/>
            <p:cNvGraphicFramePr>
              <a:graphicFrameLocks noChangeAspect="1"/>
            </p:cNvGraphicFramePr>
            <p:nvPr/>
          </p:nvGraphicFramePr>
          <p:xfrm>
            <a:off x="1920" y="3104"/>
            <a:ext cx="622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45" name="Equation" r:id="rId10" imgW="371423" imgH="190421" progId="Equation.3">
                    <p:embed/>
                  </p:oleObj>
                </mc:Choice>
                <mc:Fallback>
                  <p:oleObj name="Equation" r:id="rId10" imgW="371423" imgH="190421" progId="Equation.3">
                    <p:embed/>
                    <p:pic>
                      <p:nvPicPr>
                        <p:cNvPr id="0" name="Object 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3104"/>
                          <a:ext cx="622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602" name="Object 54"/>
            <p:cNvGraphicFramePr>
              <a:graphicFrameLocks noChangeAspect="1"/>
            </p:cNvGraphicFramePr>
            <p:nvPr/>
          </p:nvGraphicFramePr>
          <p:xfrm>
            <a:off x="914" y="3185"/>
            <a:ext cx="497" cy="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46" name="Equation" r:id="rId12" imgW="295398" imgH="171568" progId="Equation.3">
                    <p:embed/>
                  </p:oleObj>
                </mc:Choice>
                <mc:Fallback>
                  <p:oleObj name="Equation" r:id="rId12" imgW="295398" imgH="171568" progId="Equation.3">
                    <p:embed/>
                    <p:pic>
                      <p:nvPicPr>
                        <p:cNvPr id="0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" y="3185"/>
                          <a:ext cx="497" cy="2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Group 61"/>
          <p:cNvGrpSpPr>
            <a:grpSpLocks/>
          </p:cNvGrpSpPr>
          <p:nvPr/>
        </p:nvGrpSpPr>
        <p:grpSpPr bwMode="auto">
          <a:xfrm>
            <a:off x="5404566" y="3080919"/>
            <a:ext cx="768350" cy="341313"/>
            <a:chOff x="3696" y="1776"/>
            <a:chExt cx="484" cy="215"/>
          </a:xfrm>
        </p:grpSpPr>
        <p:graphicFrame>
          <p:nvGraphicFramePr>
            <p:cNvPr id="24598" name="Object 58"/>
            <p:cNvGraphicFramePr>
              <a:graphicFrameLocks noChangeAspect="1"/>
            </p:cNvGraphicFramePr>
            <p:nvPr/>
          </p:nvGraphicFramePr>
          <p:xfrm>
            <a:off x="3696" y="1776"/>
            <a:ext cx="353" cy="2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47" name="Equation" r:id="rId14" imgW="295398" imgH="171568" progId="Equation.3">
                    <p:embed/>
                  </p:oleObj>
                </mc:Choice>
                <mc:Fallback>
                  <p:oleObj name="Equation" r:id="rId14" imgW="295398" imgH="171568" progId="Equation.3">
                    <p:embed/>
                    <p:pic>
                      <p:nvPicPr>
                        <p:cNvPr id="0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1776"/>
                          <a:ext cx="353" cy="2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99" name="Object 59"/>
            <p:cNvGraphicFramePr>
              <a:graphicFrameLocks noChangeAspect="1"/>
            </p:cNvGraphicFramePr>
            <p:nvPr/>
          </p:nvGraphicFramePr>
          <p:xfrm>
            <a:off x="4048" y="1856"/>
            <a:ext cx="132" cy="1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48" name="Equation" r:id="rId16" imgW="104770" imgH="104826" progId="Equation.3">
                    <p:embed/>
                  </p:oleObj>
                </mc:Choice>
                <mc:Fallback>
                  <p:oleObj name="Equation" r:id="rId16" imgW="104770" imgH="104826" progId="Equation.3">
                    <p:embed/>
                    <p:pic>
                      <p:nvPicPr>
                        <p:cNvPr id="0" name="Object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48" y="1856"/>
                          <a:ext cx="132" cy="1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oup 62"/>
          <p:cNvGrpSpPr>
            <a:grpSpLocks/>
          </p:cNvGrpSpPr>
          <p:nvPr/>
        </p:nvGrpSpPr>
        <p:grpSpPr bwMode="auto">
          <a:xfrm>
            <a:off x="5920761" y="5626788"/>
            <a:ext cx="666750" cy="392112"/>
            <a:chOff x="3408" y="3257"/>
            <a:chExt cx="420" cy="247"/>
          </a:xfrm>
        </p:grpSpPr>
        <p:graphicFrame>
          <p:nvGraphicFramePr>
            <p:cNvPr id="24596" name="Object 57"/>
            <p:cNvGraphicFramePr>
              <a:graphicFrameLocks noChangeAspect="1"/>
            </p:cNvGraphicFramePr>
            <p:nvPr/>
          </p:nvGraphicFramePr>
          <p:xfrm>
            <a:off x="3408" y="3295"/>
            <a:ext cx="353" cy="2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49" name="Equation" r:id="rId18" imgW="295398" imgH="171568" progId="Equation.3">
                    <p:embed/>
                  </p:oleObj>
                </mc:Choice>
                <mc:Fallback>
                  <p:oleObj name="Equation" r:id="rId18" imgW="295398" imgH="171568" progId="Equation.3">
                    <p:embed/>
                    <p:pic>
                      <p:nvPicPr>
                        <p:cNvPr id="0" name="Object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3295"/>
                          <a:ext cx="353" cy="2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97" name="Object 60"/>
            <p:cNvGraphicFramePr>
              <a:graphicFrameLocks noChangeAspect="1"/>
            </p:cNvGraphicFramePr>
            <p:nvPr/>
          </p:nvGraphicFramePr>
          <p:xfrm>
            <a:off x="3696" y="3257"/>
            <a:ext cx="132" cy="1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50" name="Equation" r:id="rId20" imgW="104770" imgH="104826" progId="Equation.3">
                    <p:embed/>
                  </p:oleObj>
                </mc:Choice>
                <mc:Fallback>
                  <p:oleObj name="Equation" r:id="rId20" imgW="104770" imgH="104826" progId="Equation.3">
                    <p:embed/>
                    <p:pic>
                      <p:nvPicPr>
                        <p:cNvPr id="0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3257"/>
                          <a:ext cx="132" cy="1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3" name="Group 69"/>
          <p:cNvGrpSpPr>
            <a:grpSpLocks/>
          </p:cNvGrpSpPr>
          <p:nvPr/>
        </p:nvGrpSpPr>
        <p:grpSpPr bwMode="auto">
          <a:xfrm>
            <a:off x="7262375" y="2490618"/>
            <a:ext cx="1066800" cy="838200"/>
            <a:chOff x="4656" y="1392"/>
            <a:chExt cx="672" cy="528"/>
          </a:xfrm>
        </p:grpSpPr>
        <p:graphicFrame>
          <p:nvGraphicFramePr>
            <p:cNvPr id="24594" name="Object 65"/>
            <p:cNvGraphicFramePr>
              <a:graphicFrameLocks noChangeAspect="1"/>
            </p:cNvGraphicFramePr>
            <p:nvPr/>
          </p:nvGraphicFramePr>
          <p:xfrm>
            <a:off x="4704" y="1392"/>
            <a:ext cx="624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51" name="Equation" r:id="rId22" imgW="409624" imgH="219079" progId="Equation.3">
                    <p:embed/>
                  </p:oleObj>
                </mc:Choice>
                <mc:Fallback>
                  <p:oleObj name="Equation" r:id="rId22" imgW="409624" imgH="219079" progId="Equation.3">
                    <p:embed/>
                    <p:pic>
                      <p:nvPicPr>
                        <p:cNvPr id="0" name="Object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1392"/>
                          <a:ext cx="624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95" name="Object 67"/>
            <p:cNvGraphicFramePr>
              <a:graphicFrameLocks noChangeAspect="1"/>
            </p:cNvGraphicFramePr>
            <p:nvPr/>
          </p:nvGraphicFramePr>
          <p:xfrm>
            <a:off x="4656" y="1652"/>
            <a:ext cx="585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52" name="Equation" r:id="rId24" imgW="380879" imgH="171568" progId="Equation.3">
                    <p:embed/>
                  </p:oleObj>
                </mc:Choice>
                <mc:Fallback>
                  <p:oleObj name="Equation" r:id="rId24" imgW="380879" imgH="171568" progId="Equation.3">
                    <p:embed/>
                    <p:pic>
                      <p:nvPicPr>
                        <p:cNvPr id="0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6" y="1652"/>
                          <a:ext cx="585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70"/>
          <p:cNvGrpSpPr>
            <a:grpSpLocks/>
          </p:cNvGrpSpPr>
          <p:nvPr/>
        </p:nvGrpSpPr>
        <p:grpSpPr bwMode="auto">
          <a:xfrm>
            <a:off x="6931025" y="4909651"/>
            <a:ext cx="1381125" cy="831850"/>
            <a:chOff x="2825" y="2256"/>
            <a:chExt cx="870" cy="524"/>
          </a:xfrm>
        </p:grpSpPr>
        <p:graphicFrame>
          <p:nvGraphicFramePr>
            <p:cNvPr id="24592" name="Object 66"/>
            <p:cNvGraphicFramePr>
              <a:graphicFrameLocks noChangeAspect="1"/>
            </p:cNvGraphicFramePr>
            <p:nvPr/>
          </p:nvGraphicFramePr>
          <p:xfrm>
            <a:off x="2976" y="2256"/>
            <a:ext cx="624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53" name="Equation" r:id="rId26" imgW="409624" imgH="219079" progId="Equation.3">
                    <p:embed/>
                  </p:oleObj>
                </mc:Choice>
                <mc:Fallback>
                  <p:oleObj name="Equation" r:id="rId26" imgW="409624" imgH="219079" progId="Equation.3">
                    <p:embed/>
                    <p:pic>
                      <p:nvPicPr>
                        <p:cNvPr id="0" name="Object 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" y="2256"/>
                          <a:ext cx="624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93" name="Object 68"/>
            <p:cNvGraphicFramePr>
              <a:graphicFrameLocks noChangeAspect="1"/>
            </p:cNvGraphicFramePr>
            <p:nvPr/>
          </p:nvGraphicFramePr>
          <p:xfrm>
            <a:off x="2825" y="2512"/>
            <a:ext cx="870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54" name="Equation" r:id="rId28" imgW="571507" imgH="171568" progId="Equation.3">
                    <p:embed/>
                  </p:oleObj>
                </mc:Choice>
                <mc:Fallback>
                  <p:oleObj name="Equation" r:id="rId28" imgW="571507" imgH="171568" progId="Equation.3">
                    <p:embed/>
                    <p:pic>
                      <p:nvPicPr>
                        <p:cNvPr id="0" name="Object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25" y="2512"/>
                          <a:ext cx="870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1079" name="AutoShape 71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40251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0" y="1219200"/>
            <a:ext cx="34480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5800" y="1768475"/>
            <a:ext cx="79248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 sz="2800" b="1"/>
              <a:t>The following slide contains repeats of information on earlier slides, shown without colour, so that it can be printed and photocopied.</a:t>
            </a:r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082" y="1630634"/>
            <a:ext cx="4554854" cy="246267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7082" y="4234954"/>
            <a:ext cx="4554854" cy="247064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pSp>
        <p:nvGrpSpPr>
          <p:cNvPr id="29" name="Group 38"/>
          <p:cNvGrpSpPr>
            <a:grpSpLocks/>
          </p:cNvGrpSpPr>
          <p:nvPr/>
        </p:nvGrpSpPr>
        <p:grpSpPr bwMode="auto">
          <a:xfrm>
            <a:off x="457200" y="976314"/>
            <a:ext cx="8305800" cy="952501"/>
            <a:chOff x="288" y="858"/>
            <a:chExt cx="5232" cy="600"/>
          </a:xfrm>
        </p:grpSpPr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288" y="900"/>
              <a:ext cx="5232" cy="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Char char="Ø"/>
              </a:pPr>
              <a:r>
                <a:rPr lang="en-US" altLang="en-US" sz="2400" b="1" dirty="0"/>
                <a:t>The function           is defined for 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a </a:t>
              </a:r>
              <a:r>
                <a:rPr lang="en-US" altLang="en-US" sz="2600" b="1" dirty="0">
                  <a:latin typeface="Times New Roman" panose="02020603050405020304" pitchFamily="18" charset="0"/>
                </a:rPr>
                <a:t>&gt; 0  </a:t>
              </a:r>
              <a:r>
                <a:rPr lang="en-US" altLang="en-US" sz="2400" b="1" dirty="0"/>
                <a:t>and all values of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x</a:t>
              </a:r>
              <a:r>
                <a:rPr lang="en-US" altLang="en-US" sz="2400" b="1" dirty="0"/>
                <a:t> .</a:t>
              </a:r>
            </a:p>
          </p:txBody>
        </p:sp>
        <p:graphicFrame>
          <p:nvGraphicFramePr>
            <p:cNvPr id="31" name="Object 19"/>
            <p:cNvGraphicFramePr>
              <a:graphicFrameLocks noChangeAspect="1"/>
            </p:cNvGraphicFramePr>
            <p:nvPr/>
          </p:nvGraphicFramePr>
          <p:xfrm>
            <a:off x="1933" y="858"/>
            <a:ext cx="683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46" name="Equation" r:id="rId5" imgW="409624" imgH="219079" progId="Equation.3">
                    <p:embed/>
                  </p:oleObj>
                </mc:Choice>
                <mc:Fallback>
                  <p:oleObj name="Equation" r:id="rId5" imgW="409624" imgH="219079" progId="Equation.3">
                    <p:embed/>
                    <p:pic>
                      <p:nvPicPr>
                        <p:cNvPr id="31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3" y="858"/>
                          <a:ext cx="683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942537" y="583409"/>
            <a:ext cx="17862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SUMMARY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57200" y="2057401"/>
            <a:ext cx="3087687" cy="861774"/>
            <a:chOff x="457200" y="2057401"/>
            <a:chExt cx="3087687" cy="861774"/>
          </a:xfrm>
        </p:grpSpPr>
        <p:sp>
          <p:nvSpPr>
            <p:cNvPr id="36" name="Rectangle 45"/>
            <p:cNvSpPr>
              <a:spLocks noChangeArrowheads="1"/>
            </p:cNvSpPr>
            <p:nvPr/>
          </p:nvSpPr>
          <p:spPr bwMode="auto">
            <a:xfrm>
              <a:off x="2239296" y="2580815"/>
              <a:ext cx="979023" cy="298002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7" name="Rectangle 24"/>
            <p:cNvSpPr>
              <a:spLocks noChangeArrowheads="1"/>
            </p:cNvSpPr>
            <p:nvPr/>
          </p:nvSpPr>
          <p:spPr bwMode="auto">
            <a:xfrm>
              <a:off x="457200" y="2057401"/>
              <a:ext cx="308768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457200" indent="-4572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Char char="Ø"/>
              </a:pPr>
              <a:r>
                <a:rPr lang="en-US" altLang="en-US" sz="2400" b="1" dirty="0"/>
                <a:t>For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a</a:t>
              </a:r>
              <a:r>
                <a:rPr lang="en-US" altLang="en-US" sz="2400" b="1" dirty="0"/>
                <a:t> </a:t>
              </a:r>
              <a:r>
                <a:rPr lang="en-US" altLang="en-US" sz="2600" b="1" dirty="0">
                  <a:latin typeface="Times New Roman" panose="02020603050405020304" pitchFamily="18" charset="0"/>
                </a:rPr>
                <a:t>&gt; 1</a:t>
              </a:r>
              <a:r>
                <a:rPr lang="en-US" altLang="en-US" sz="2400" b="1" dirty="0"/>
                <a:t>, the function grows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26679" y="4161133"/>
            <a:ext cx="3581400" cy="830263"/>
            <a:chOff x="457200" y="3733803"/>
            <a:chExt cx="3581400" cy="830263"/>
          </a:xfrm>
        </p:grpSpPr>
        <p:sp>
          <p:nvSpPr>
            <p:cNvPr id="39" name="Rectangle 46"/>
            <p:cNvSpPr>
              <a:spLocks noChangeArrowheads="1"/>
            </p:cNvSpPr>
            <p:nvPr/>
          </p:nvSpPr>
          <p:spPr bwMode="auto">
            <a:xfrm>
              <a:off x="2286000" y="4195763"/>
              <a:ext cx="1143000" cy="3048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40" name="Group 37"/>
            <p:cNvGrpSpPr>
              <a:grpSpLocks/>
            </p:cNvGrpSpPr>
            <p:nvPr/>
          </p:nvGrpSpPr>
          <p:grpSpPr bwMode="auto">
            <a:xfrm>
              <a:off x="457200" y="3733803"/>
              <a:ext cx="3581400" cy="830263"/>
              <a:chOff x="288" y="2832"/>
              <a:chExt cx="2256" cy="523"/>
            </a:xfrm>
          </p:grpSpPr>
          <p:sp>
            <p:nvSpPr>
              <p:cNvPr id="41" name="Rectangle 26"/>
              <p:cNvSpPr>
                <a:spLocks noChangeArrowheads="1"/>
              </p:cNvSpPr>
              <p:nvPr/>
            </p:nvSpPr>
            <p:spPr bwMode="auto">
              <a:xfrm>
                <a:off x="288" y="2832"/>
                <a:ext cx="2256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457200" indent="-4572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l" eaLnBrk="1" hangingPunct="1">
                  <a:buFont typeface="Wingdings" panose="05000000000000000000" pitchFamily="2" charset="2"/>
                  <a:buChar char="Ø"/>
                </a:pPr>
                <a:r>
                  <a:rPr lang="en-US" altLang="en-US" sz="2400" b="1" dirty="0"/>
                  <a:t>For           ,the function decays</a:t>
                </a:r>
              </a:p>
            </p:txBody>
          </p:sp>
          <p:graphicFrame>
            <p:nvGraphicFramePr>
              <p:cNvPr id="42" name="Object 36"/>
              <p:cNvGraphicFramePr>
                <a:graphicFrameLocks noChangeAspect="1"/>
              </p:cNvGraphicFramePr>
              <p:nvPr/>
            </p:nvGraphicFramePr>
            <p:xfrm>
              <a:off x="1056" y="2862"/>
              <a:ext cx="827" cy="29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047" name="Equation" r:id="rId7" imgW="495483" imgH="171568" progId="Equation.3">
                      <p:embed/>
                    </p:oleObj>
                  </mc:Choice>
                  <mc:Fallback>
                    <p:oleObj name="Equation" r:id="rId7" imgW="495483" imgH="171568" progId="Equation.3">
                      <p:embed/>
                      <p:pic>
                        <p:nvPicPr>
                          <p:cNvPr id="42" name="Object 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6" y="2862"/>
                            <a:ext cx="827" cy="29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43" name="Group 61"/>
          <p:cNvGrpSpPr>
            <a:grpSpLocks/>
          </p:cNvGrpSpPr>
          <p:nvPr/>
        </p:nvGrpSpPr>
        <p:grpSpPr bwMode="auto">
          <a:xfrm>
            <a:off x="5201310" y="3143413"/>
            <a:ext cx="768350" cy="341313"/>
            <a:chOff x="3696" y="1776"/>
            <a:chExt cx="484" cy="215"/>
          </a:xfrm>
        </p:grpSpPr>
        <p:graphicFrame>
          <p:nvGraphicFramePr>
            <p:cNvPr id="44" name="Object 58"/>
            <p:cNvGraphicFramePr>
              <a:graphicFrameLocks noChangeAspect="1"/>
            </p:cNvGraphicFramePr>
            <p:nvPr/>
          </p:nvGraphicFramePr>
          <p:xfrm>
            <a:off x="3696" y="1776"/>
            <a:ext cx="353" cy="2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48" name="Equation" r:id="rId9" imgW="295398" imgH="171568" progId="Equation.3">
                    <p:embed/>
                  </p:oleObj>
                </mc:Choice>
                <mc:Fallback>
                  <p:oleObj name="Equation" r:id="rId9" imgW="295398" imgH="171568" progId="Equation.3">
                    <p:embed/>
                    <p:pic>
                      <p:nvPicPr>
                        <p:cNvPr id="44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1776"/>
                          <a:ext cx="353" cy="2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Object 59"/>
            <p:cNvGraphicFramePr>
              <a:graphicFrameLocks noChangeAspect="1"/>
            </p:cNvGraphicFramePr>
            <p:nvPr/>
          </p:nvGraphicFramePr>
          <p:xfrm>
            <a:off x="4048" y="1856"/>
            <a:ext cx="132" cy="1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49" name="Equation" r:id="rId11" imgW="104770" imgH="104826" progId="Equation.3">
                    <p:embed/>
                  </p:oleObj>
                </mc:Choice>
                <mc:Fallback>
                  <p:oleObj name="Equation" r:id="rId11" imgW="104770" imgH="104826" progId="Equation.3">
                    <p:embed/>
                    <p:pic>
                      <p:nvPicPr>
                        <p:cNvPr id="45" name="Object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48" y="1856"/>
                          <a:ext cx="132" cy="1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6" name="Group 62"/>
          <p:cNvGrpSpPr>
            <a:grpSpLocks/>
          </p:cNvGrpSpPr>
          <p:nvPr/>
        </p:nvGrpSpPr>
        <p:grpSpPr bwMode="auto">
          <a:xfrm>
            <a:off x="5730614" y="5852652"/>
            <a:ext cx="666750" cy="392112"/>
            <a:chOff x="3408" y="3257"/>
            <a:chExt cx="420" cy="247"/>
          </a:xfrm>
        </p:grpSpPr>
        <p:graphicFrame>
          <p:nvGraphicFramePr>
            <p:cNvPr id="47" name="Object 57"/>
            <p:cNvGraphicFramePr>
              <a:graphicFrameLocks noChangeAspect="1"/>
            </p:cNvGraphicFramePr>
            <p:nvPr/>
          </p:nvGraphicFramePr>
          <p:xfrm>
            <a:off x="3408" y="3295"/>
            <a:ext cx="353" cy="2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50" name="Equation" r:id="rId13" imgW="295398" imgH="171568" progId="Equation.3">
                    <p:embed/>
                  </p:oleObj>
                </mc:Choice>
                <mc:Fallback>
                  <p:oleObj name="Equation" r:id="rId13" imgW="295398" imgH="171568" progId="Equation.3">
                    <p:embed/>
                    <p:pic>
                      <p:nvPicPr>
                        <p:cNvPr id="47" name="Object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3295"/>
                          <a:ext cx="353" cy="2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ject 60"/>
            <p:cNvGraphicFramePr>
              <a:graphicFrameLocks noChangeAspect="1"/>
            </p:cNvGraphicFramePr>
            <p:nvPr/>
          </p:nvGraphicFramePr>
          <p:xfrm>
            <a:off x="3696" y="3257"/>
            <a:ext cx="132" cy="1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51" name="Equation" r:id="rId15" imgW="104770" imgH="104826" progId="Equation.3">
                    <p:embed/>
                  </p:oleObj>
                </mc:Choice>
                <mc:Fallback>
                  <p:oleObj name="Equation" r:id="rId15" imgW="104770" imgH="104826" progId="Equation.3">
                    <p:embed/>
                    <p:pic>
                      <p:nvPicPr>
                        <p:cNvPr id="48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3257"/>
                          <a:ext cx="132" cy="1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9" name="Group 69"/>
          <p:cNvGrpSpPr>
            <a:grpSpLocks/>
          </p:cNvGrpSpPr>
          <p:nvPr/>
        </p:nvGrpSpPr>
        <p:grpSpPr bwMode="auto">
          <a:xfrm>
            <a:off x="7262375" y="2490618"/>
            <a:ext cx="1066800" cy="838200"/>
            <a:chOff x="4656" y="1392"/>
            <a:chExt cx="672" cy="528"/>
          </a:xfrm>
        </p:grpSpPr>
        <p:graphicFrame>
          <p:nvGraphicFramePr>
            <p:cNvPr id="50" name="Object 65"/>
            <p:cNvGraphicFramePr>
              <a:graphicFrameLocks noChangeAspect="1"/>
            </p:cNvGraphicFramePr>
            <p:nvPr/>
          </p:nvGraphicFramePr>
          <p:xfrm>
            <a:off x="4704" y="1392"/>
            <a:ext cx="624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52" name="Equation" r:id="rId17" imgW="409624" imgH="219079" progId="Equation.3">
                    <p:embed/>
                  </p:oleObj>
                </mc:Choice>
                <mc:Fallback>
                  <p:oleObj name="Equation" r:id="rId17" imgW="409624" imgH="219079" progId="Equation.3">
                    <p:embed/>
                    <p:pic>
                      <p:nvPicPr>
                        <p:cNvPr id="50" name="Object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1392"/>
                          <a:ext cx="624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Object 67"/>
            <p:cNvGraphicFramePr>
              <a:graphicFrameLocks noChangeAspect="1"/>
            </p:cNvGraphicFramePr>
            <p:nvPr/>
          </p:nvGraphicFramePr>
          <p:xfrm>
            <a:off x="4656" y="1652"/>
            <a:ext cx="585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53" name="Equation" r:id="rId19" imgW="380879" imgH="171568" progId="Equation.3">
                    <p:embed/>
                  </p:oleObj>
                </mc:Choice>
                <mc:Fallback>
                  <p:oleObj name="Equation" r:id="rId19" imgW="380879" imgH="171568" progId="Equation.3">
                    <p:embed/>
                    <p:pic>
                      <p:nvPicPr>
                        <p:cNvPr id="51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6" y="1652"/>
                          <a:ext cx="585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2" name="Group 70"/>
          <p:cNvGrpSpPr>
            <a:grpSpLocks/>
          </p:cNvGrpSpPr>
          <p:nvPr/>
        </p:nvGrpSpPr>
        <p:grpSpPr bwMode="auto">
          <a:xfrm>
            <a:off x="6931025" y="4909651"/>
            <a:ext cx="1381125" cy="831850"/>
            <a:chOff x="2825" y="2256"/>
            <a:chExt cx="870" cy="524"/>
          </a:xfrm>
        </p:grpSpPr>
        <p:graphicFrame>
          <p:nvGraphicFramePr>
            <p:cNvPr id="53" name="Object 66"/>
            <p:cNvGraphicFramePr>
              <a:graphicFrameLocks noChangeAspect="1"/>
            </p:cNvGraphicFramePr>
            <p:nvPr/>
          </p:nvGraphicFramePr>
          <p:xfrm>
            <a:off x="2976" y="2256"/>
            <a:ext cx="624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54" name="Equation" r:id="rId21" imgW="409624" imgH="219079" progId="Equation.3">
                    <p:embed/>
                  </p:oleObj>
                </mc:Choice>
                <mc:Fallback>
                  <p:oleObj name="Equation" r:id="rId21" imgW="409624" imgH="219079" progId="Equation.3">
                    <p:embed/>
                    <p:pic>
                      <p:nvPicPr>
                        <p:cNvPr id="53" name="Object 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" y="2256"/>
                          <a:ext cx="624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Object 68"/>
            <p:cNvGraphicFramePr>
              <a:graphicFrameLocks noChangeAspect="1"/>
            </p:cNvGraphicFramePr>
            <p:nvPr/>
          </p:nvGraphicFramePr>
          <p:xfrm>
            <a:off x="2825" y="2512"/>
            <a:ext cx="870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055" name="Equation" r:id="rId23" imgW="571507" imgH="171568" progId="Equation.3">
                    <p:embed/>
                  </p:oleObj>
                </mc:Choice>
                <mc:Fallback>
                  <p:oleObj name="Equation" r:id="rId23" imgW="571507" imgH="171568" progId="Equation.3">
                    <p:embed/>
                    <p:pic>
                      <p:nvPicPr>
                        <p:cNvPr id="54" name="Object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25" y="2512"/>
                          <a:ext cx="870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783461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5"/>
          <p:cNvGrpSpPr>
            <a:grpSpLocks/>
          </p:cNvGrpSpPr>
          <p:nvPr/>
        </p:nvGrpSpPr>
        <p:grpSpPr bwMode="auto">
          <a:xfrm>
            <a:off x="609600" y="1828800"/>
            <a:ext cx="1812925" cy="600075"/>
            <a:chOff x="384" y="1680"/>
            <a:chExt cx="1142" cy="378"/>
          </a:xfrm>
        </p:grpSpPr>
        <p:graphicFrame>
          <p:nvGraphicFramePr>
            <p:cNvPr id="5134" name="Object 72"/>
            <p:cNvGraphicFramePr>
              <a:graphicFrameLocks noChangeAspect="1"/>
            </p:cNvGraphicFramePr>
            <p:nvPr/>
          </p:nvGraphicFramePr>
          <p:xfrm>
            <a:off x="885" y="1680"/>
            <a:ext cx="641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11" name="Equation" r:id="rId3" imgW="380879" imgH="219079" progId="Equation.3">
                    <p:embed/>
                  </p:oleObj>
                </mc:Choice>
                <mc:Fallback>
                  <p:oleObj name="Equation" r:id="rId3" imgW="380879" imgH="219079" progId="Equation.3">
                    <p:embed/>
                    <p:pic>
                      <p:nvPicPr>
                        <p:cNvPr id="0" name="Object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5" y="1680"/>
                          <a:ext cx="641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5" name="Rectangle 74"/>
            <p:cNvSpPr>
              <a:spLocks noChangeArrowheads="1"/>
            </p:cNvSpPr>
            <p:nvPr/>
          </p:nvSpPr>
          <p:spPr bwMode="auto">
            <a:xfrm>
              <a:off x="384" y="1728"/>
              <a:ext cx="5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e.g. 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09600" y="3048000"/>
            <a:ext cx="8001000" cy="854075"/>
            <a:chOff x="609600" y="3048000"/>
            <a:chExt cx="8001000" cy="854075"/>
          </a:xfrm>
        </p:grpSpPr>
        <p:sp>
          <p:nvSpPr>
            <p:cNvPr id="5" name="Rectangle 4"/>
            <p:cNvSpPr/>
            <p:nvPr/>
          </p:nvSpPr>
          <p:spPr bwMode="auto">
            <a:xfrm>
              <a:off x="653844" y="3482721"/>
              <a:ext cx="1052052" cy="41321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0435" name="Rectangle 83"/>
            <p:cNvSpPr>
              <a:spLocks noChangeArrowheads="1"/>
            </p:cNvSpPr>
            <p:nvPr/>
          </p:nvSpPr>
          <p:spPr bwMode="auto">
            <a:xfrm>
              <a:off x="609600" y="3048000"/>
              <a:ext cx="8001000" cy="854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 dirty="0"/>
                <a:t>Functions of this type, with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a  </a:t>
              </a:r>
              <a:r>
                <a:rPr lang="en-US" altLang="en-US" sz="2600" b="1" dirty="0">
                  <a:latin typeface="Times New Roman" panose="02020603050405020304" pitchFamily="18" charset="0"/>
                </a:rPr>
                <a:t>&gt; 1</a:t>
              </a:r>
              <a:r>
                <a:rPr lang="en-US" altLang="en-US" sz="2400" b="1" dirty="0"/>
                <a:t>, are called </a:t>
              </a:r>
              <a:r>
                <a:rPr lang="en-US" altLang="en-US" sz="2400" b="1" dirty="0">
                  <a:solidFill>
                    <a:srgbClr val="FF0000"/>
                  </a:solidFill>
                </a:rPr>
                <a:t>growth</a:t>
              </a:r>
              <a:r>
                <a:rPr lang="en-US" altLang="en-US" sz="2400" b="1" dirty="0"/>
                <a:t> functions.</a:t>
              </a:r>
              <a:endParaRPr lang="en-US" altLang="en-US" sz="2600" b="1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" name="Group 90"/>
          <p:cNvGrpSpPr>
            <a:grpSpLocks/>
          </p:cNvGrpSpPr>
          <p:nvPr/>
        </p:nvGrpSpPr>
        <p:grpSpPr bwMode="auto">
          <a:xfrm>
            <a:off x="609600" y="4114800"/>
            <a:ext cx="8001000" cy="862013"/>
            <a:chOff x="336" y="3216"/>
            <a:chExt cx="5040" cy="543"/>
          </a:xfrm>
        </p:grpSpPr>
        <p:sp>
          <p:nvSpPr>
            <p:cNvPr id="5132" name="Rectangle 85"/>
            <p:cNvSpPr>
              <a:spLocks noChangeArrowheads="1"/>
            </p:cNvSpPr>
            <p:nvPr/>
          </p:nvSpPr>
          <p:spPr bwMode="auto">
            <a:xfrm>
              <a:off x="336" y="3216"/>
              <a:ext cx="5040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The reason for the name can be seen from the graph of </a:t>
              </a:r>
              <a:endParaRPr lang="en-US" altLang="en-US" sz="2600" b="1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5133" name="Object 87"/>
            <p:cNvGraphicFramePr>
              <a:graphicFrameLocks noChangeAspect="1"/>
            </p:cNvGraphicFramePr>
            <p:nvPr/>
          </p:nvGraphicFramePr>
          <p:xfrm>
            <a:off x="1266" y="3381"/>
            <a:ext cx="642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12" name="Equation" r:id="rId5" imgW="380879" imgH="219079" progId="Equation.3">
                    <p:embed/>
                  </p:oleObj>
                </mc:Choice>
                <mc:Fallback>
                  <p:oleObj name="Equation" r:id="rId5" imgW="380879" imgH="219079" progId="Equation.3">
                    <p:embed/>
                    <p:pic>
                      <p:nvPicPr>
                        <p:cNvPr id="0" name="Object 8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6" y="3381"/>
                          <a:ext cx="642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01"/>
          <p:cNvGrpSpPr>
            <a:grpSpLocks/>
          </p:cNvGrpSpPr>
          <p:nvPr/>
        </p:nvGrpSpPr>
        <p:grpSpPr bwMode="auto">
          <a:xfrm>
            <a:off x="2971800" y="1676400"/>
            <a:ext cx="3276600" cy="914400"/>
            <a:chOff x="3360" y="1680"/>
            <a:chExt cx="2064" cy="576"/>
          </a:xfrm>
        </p:grpSpPr>
        <p:sp>
          <p:nvSpPr>
            <p:cNvPr id="5130" name="AutoShape 99"/>
            <p:cNvSpPr>
              <a:spLocks noChangeArrowheads="1"/>
            </p:cNvSpPr>
            <p:nvPr/>
          </p:nvSpPr>
          <p:spPr bwMode="auto">
            <a:xfrm>
              <a:off x="3360" y="1680"/>
              <a:ext cx="2064" cy="57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31" name="Rectangle 100"/>
            <p:cNvSpPr>
              <a:spLocks noChangeArrowheads="1"/>
            </p:cNvSpPr>
            <p:nvPr/>
          </p:nvSpPr>
          <p:spPr bwMode="auto">
            <a:xfrm>
              <a:off x="3408" y="1680"/>
              <a:ext cx="2016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>
                  <a:solidFill>
                    <a:srgbClr val="FF0000"/>
                  </a:solidFill>
                </a:rPr>
                <a:t>In this example, </a:t>
              </a:r>
            </a:p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>
                  <a:solidFill>
                    <a:srgbClr val="FF0000"/>
                  </a:solidFill>
                  <a:latin typeface="Times New Roman" panose="02020603050405020304" pitchFamily="18" charset="0"/>
                </a:rPr>
                <a:t>a</a:t>
              </a:r>
              <a:r>
                <a:rPr lang="en-US" altLang="en-US" sz="2400" b="1">
                  <a:solidFill>
                    <a:srgbClr val="FF0000"/>
                  </a:solidFill>
                </a:rPr>
                <a:t> is greater than </a:t>
              </a:r>
              <a:r>
                <a:rPr lang="en-US" altLang="en-US" sz="2600" b="1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r>
                <a:rPr lang="en-US" altLang="en-US" sz="2400" b="1">
                  <a:solidFill>
                    <a:srgbClr val="FF0000"/>
                  </a:solidFill>
                </a:rPr>
                <a:t>.</a:t>
              </a:r>
              <a:endParaRPr lang="en-US" altLang="en-US" sz="26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126" name="Group 116"/>
          <p:cNvGrpSpPr>
            <a:grpSpLocks/>
          </p:cNvGrpSpPr>
          <p:nvPr/>
        </p:nvGrpSpPr>
        <p:grpSpPr bwMode="auto">
          <a:xfrm>
            <a:off x="533400" y="976313"/>
            <a:ext cx="3082925" cy="600075"/>
            <a:chOff x="336" y="615"/>
            <a:chExt cx="1942" cy="378"/>
          </a:xfrm>
        </p:grpSpPr>
        <p:graphicFrame>
          <p:nvGraphicFramePr>
            <p:cNvPr id="5128" name="Object 114"/>
            <p:cNvGraphicFramePr>
              <a:graphicFrameLocks noChangeAspect="1"/>
            </p:cNvGraphicFramePr>
            <p:nvPr/>
          </p:nvGraphicFramePr>
          <p:xfrm>
            <a:off x="1616" y="615"/>
            <a:ext cx="662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13" name="Equation" r:id="rId7" imgW="400169" imgH="219079" progId="Equation.3">
                    <p:embed/>
                  </p:oleObj>
                </mc:Choice>
                <mc:Fallback>
                  <p:oleObj name="Equation" r:id="rId7" imgW="400169" imgH="219079" progId="Equation.3">
                    <p:embed/>
                    <p:pic>
                      <p:nvPicPr>
                        <p:cNvPr id="0" name="Object 1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6" y="615"/>
                          <a:ext cx="662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29" name="Rectangle 115"/>
            <p:cNvSpPr>
              <a:spLocks noChangeArrowheads="1"/>
            </p:cNvSpPr>
            <p:nvPr/>
          </p:nvSpPr>
          <p:spPr bwMode="auto">
            <a:xfrm>
              <a:off x="336" y="672"/>
              <a:ext cx="15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The function </a:t>
              </a:r>
            </a:p>
          </p:txBody>
        </p:sp>
      </p:grpSp>
      <p:sp>
        <p:nvSpPr>
          <p:cNvPr id="100469" name="AutoShape 117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6604" y="2758871"/>
            <a:ext cx="5905500" cy="363855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53664" name="Line 64"/>
          <p:cNvSpPr>
            <a:spLocks noChangeShapeType="1"/>
          </p:cNvSpPr>
          <p:nvPr/>
        </p:nvSpPr>
        <p:spPr bwMode="auto">
          <a:xfrm>
            <a:off x="3214688" y="2728913"/>
            <a:ext cx="2642727" cy="28971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53657" name="Object 57"/>
          <p:cNvGraphicFramePr>
            <a:graphicFrameLocks noChangeAspect="1"/>
          </p:cNvGraphicFramePr>
          <p:nvPr/>
        </p:nvGraphicFramePr>
        <p:xfrm>
          <a:off x="609600" y="3063875"/>
          <a:ext cx="118586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3" name="Equation" r:id="rId5" imgW="447826" imgH="171568" progId="Equation.3">
                  <p:embed/>
                </p:oleObj>
              </mc:Choice>
              <mc:Fallback>
                <p:oleObj name="Equation" r:id="rId5" imgW="447826" imgH="171568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63875"/>
                        <a:ext cx="118586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8" name="Object 58"/>
          <p:cNvGraphicFramePr>
            <a:graphicFrameLocks noChangeAspect="1"/>
          </p:cNvGraphicFramePr>
          <p:nvPr/>
        </p:nvGraphicFramePr>
        <p:xfrm>
          <a:off x="1681163" y="3063875"/>
          <a:ext cx="8239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4" name="Equation" r:id="rId7" imgW="304854" imgH="171568" progId="Equation.3">
                  <p:embed/>
                </p:oleObj>
              </mc:Choice>
              <mc:Fallback>
                <p:oleObj name="Equation" r:id="rId7" imgW="304854" imgH="171568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163" y="3063875"/>
                        <a:ext cx="823912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9" name="Object 59"/>
          <p:cNvGraphicFramePr>
            <a:graphicFrameLocks noChangeAspect="1"/>
          </p:cNvGraphicFramePr>
          <p:nvPr/>
        </p:nvGraphicFramePr>
        <p:xfrm>
          <a:off x="609600" y="3657600"/>
          <a:ext cx="12192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5" name="Equation" r:id="rId9" imgW="457281" imgH="171568" progId="Equation.3">
                  <p:embed/>
                </p:oleObj>
              </mc:Choice>
              <mc:Fallback>
                <p:oleObj name="Equation" r:id="rId9" imgW="457281" imgH="171568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657600"/>
                        <a:ext cx="12192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0" name="Object 60"/>
          <p:cNvGraphicFramePr>
            <a:graphicFrameLocks noChangeAspect="1"/>
          </p:cNvGraphicFramePr>
          <p:nvPr/>
        </p:nvGraphicFramePr>
        <p:xfrm>
          <a:off x="1692275" y="3657600"/>
          <a:ext cx="8239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6" name="Equation" r:id="rId11" imgW="304854" imgH="171568" progId="Equation.3">
                  <p:embed/>
                </p:oleObj>
              </mc:Choice>
              <mc:Fallback>
                <p:oleObj name="Equation" r:id="rId11" imgW="304854" imgH="171568" progId="Equation.3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3657600"/>
                        <a:ext cx="82391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1" name="Object 61"/>
          <p:cNvGraphicFramePr>
            <a:graphicFrameLocks noChangeAspect="1"/>
          </p:cNvGraphicFramePr>
          <p:nvPr/>
        </p:nvGraphicFramePr>
        <p:xfrm>
          <a:off x="609600" y="4206875"/>
          <a:ext cx="12192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7" name="Equation" r:id="rId13" imgW="457281" imgH="171568" progId="Equation.3">
                  <p:embed/>
                </p:oleObj>
              </mc:Choice>
              <mc:Fallback>
                <p:oleObj name="Equation" r:id="rId13" imgW="457281" imgH="171568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206875"/>
                        <a:ext cx="12192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2" name="Object 62"/>
          <p:cNvGraphicFramePr>
            <a:graphicFrameLocks noChangeAspect="1"/>
          </p:cNvGraphicFramePr>
          <p:nvPr/>
        </p:nvGraphicFramePr>
        <p:xfrm>
          <a:off x="1692275" y="4206875"/>
          <a:ext cx="8239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8" name="Equation" r:id="rId15" imgW="304854" imgH="171568" progId="Equation.3">
                  <p:embed/>
                </p:oleObj>
              </mc:Choice>
              <mc:Fallback>
                <p:oleObj name="Equation" r:id="rId15" imgW="304854" imgH="171568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4206875"/>
                        <a:ext cx="82391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36" name="Line 36"/>
          <p:cNvSpPr>
            <a:spLocks noChangeShapeType="1"/>
          </p:cNvSpPr>
          <p:nvPr/>
        </p:nvSpPr>
        <p:spPr bwMode="auto">
          <a:xfrm>
            <a:off x="3433763" y="1447800"/>
            <a:ext cx="1811337" cy="4178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84" name="Line 84"/>
          <p:cNvSpPr>
            <a:spLocks noChangeShapeType="1"/>
          </p:cNvSpPr>
          <p:nvPr/>
        </p:nvSpPr>
        <p:spPr bwMode="auto">
          <a:xfrm>
            <a:off x="2563814" y="3306763"/>
            <a:ext cx="3985752" cy="206165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85" name="Line 85"/>
          <p:cNvSpPr>
            <a:spLocks noChangeShapeType="1"/>
          </p:cNvSpPr>
          <p:nvPr/>
        </p:nvSpPr>
        <p:spPr bwMode="auto">
          <a:xfrm>
            <a:off x="2563814" y="3886200"/>
            <a:ext cx="4637294" cy="90011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86" name="Line 86"/>
          <p:cNvSpPr>
            <a:spLocks noChangeShapeType="1"/>
          </p:cNvSpPr>
          <p:nvPr/>
        </p:nvSpPr>
        <p:spPr bwMode="auto">
          <a:xfrm flipV="1">
            <a:off x="2595564" y="3809999"/>
            <a:ext cx="5294978" cy="6143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" name="Group 87"/>
          <p:cNvGrpSpPr>
            <a:grpSpLocks/>
          </p:cNvGrpSpPr>
          <p:nvPr/>
        </p:nvGrpSpPr>
        <p:grpSpPr bwMode="auto">
          <a:xfrm>
            <a:off x="5287296" y="5776452"/>
            <a:ext cx="76200" cy="76200"/>
            <a:chOff x="3364" y="3711"/>
            <a:chExt cx="48" cy="48"/>
          </a:xfrm>
        </p:grpSpPr>
        <p:sp>
          <p:nvSpPr>
            <p:cNvPr id="6179" name="Line 66"/>
            <p:cNvSpPr>
              <a:spLocks noChangeShapeType="1"/>
            </p:cNvSpPr>
            <p:nvPr/>
          </p:nvSpPr>
          <p:spPr bwMode="auto">
            <a:xfrm flipH="1">
              <a:off x="3364" y="3711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80" name="Line 65"/>
            <p:cNvSpPr>
              <a:spLocks noChangeShapeType="1"/>
            </p:cNvSpPr>
            <p:nvPr/>
          </p:nvSpPr>
          <p:spPr bwMode="auto">
            <a:xfrm>
              <a:off x="3364" y="3711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" name="Group 88"/>
          <p:cNvGrpSpPr>
            <a:grpSpLocks/>
          </p:cNvGrpSpPr>
          <p:nvPr/>
        </p:nvGrpSpPr>
        <p:grpSpPr bwMode="auto">
          <a:xfrm>
            <a:off x="5976837" y="5626100"/>
            <a:ext cx="76200" cy="76200"/>
            <a:chOff x="3799" y="3636"/>
            <a:chExt cx="48" cy="48"/>
          </a:xfrm>
        </p:grpSpPr>
        <p:sp>
          <p:nvSpPr>
            <p:cNvPr id="6177" name="Line 71"/>
            <p:cNvSpPr>
              <a:spLocks noChangeShapeType="1"/>
            </p:cNvSpPr>
            <p:nvPr/>
          </p:nvSpPr>
          <p:spPr bwMode="auto">
            <a:xfrm flipH="1">
              <a:off x="3799" y="3636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8" name="Line 70"/>
            <p:cNvSpPr>
              <a:spLocks noChangeShapeType="1"/>
            </p:cNvSpPr>
            <p:nvPr/>
          </p:nvSpPr>
          <p:spPr bwMode="auto">
            <a:xfrm>
              <a:off x="3799" y="3636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6680867" y="5368416"/>
            <a:ext cx="76200" cy="76200"/>
            <a:chOff x="4243" y="3456"/>
            <a:chExt cx="48" cy="48"/>
          </a:xfrm>
        </p:grpSpPr>
        <p:sp>
          <p:nvSpPr>
            <p:cNvPr id="6175" name="Line 74"/>
            <p:cNvSpPr>
              <a:spLocks noChangeShapeType="1"/>
            </p:cNvSpPr>
            <p:nvPr/>
          </p:nvSpPr>
          <p:spPr bwMode="auto">
            <a:xfrm flipH="1">
              <a:off x="4243" y="3456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6" name="Line 73"/>
            <p:cNvSpPr>
              <a:spLocks noChangeShapeType="1"/>
            </p:cNvSpPr>
            <p:nvPr/>
          </p:nvSpPr>
          <p:spPr bwMode="auto">
            <a:xfrm>
              <a:off x="4243" y="3456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" name="Group 90"/>
          <p:cNvGrpSpPr>
            <a:grpSpLocks/>
          </p:cNvGrpSpPr>
          <p:nvPr/>
        </p:nvGrpSpPr>
        <p:grpSpPr bwMode="auto">
          <a:xfrm>
            <a:off x="7373017" y="4824364"/>
            <a:ext cx="76200" cy="76200"/>
            <a:chOff x="4663" y="3088"/>
            <a:chExt cx="48" cy="48"/>
          </a:xfrm>
        </p:grpSpPr>
        <p:sp>
          <p:nvSpPr>
            <p:cNvPr id="6173" name="Line 77"/>
            <p:cNvSpPr>
              <a:spLocks noChangeShapeType="1"/>
            </p:cNvSpPr>
            <p:nvPr/>
          </p:nvSpPr>
          <p:spPr bwMode="auto">
            <a:xfrm flipH="1">
              <a:off x="4663" y="3088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4" name="Line 76"/>
            <p:cNvSpPr>
              <a:spLocks noChangeShapeType="1"/>
            </p:cNvSpPr>
            <p:nvPr/>
          </p:nvSpPr>
          <p:spPr bwMode="auto">
            <a:xfrm>
              <a:off x="4663" y="3088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8" name="Group 91"/>
          <p:cNvGrpSpPr>
            <a:grpSpLocks/>
          </p:cNvGrpSpPr>
          <p:nvPr/>
        </p:nvGrpSpPr>
        <p:grpSpPr bwMode="auto">
          <a:xfrm>
            <a:off x="8062452" y="3733800"/>
            <a:ext cx="76200" cy="76200"/>
            <a:chOff x="5104" y="2384"/>
            <a:chExt cx="48" cy="48"/>
          </a:xfrm>
        </p:grpSpPr>
        <p:sp>
          <p:nvSpPr>
            <p:cNvPr id="6171" name="Line 80"/>
            <p:cNvSpPr>
              <a:spLocks noChangeShapeType="1"/>
            </p:cNvSpPr>
            <p:nvPr/>
          </p:nvSpPr>
          <p:spPr bwMode="auto">
            <a:xfrm flipH="1">
              <a:off x="5104" y="2384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2" name="Line 79"/>
            <p:cNvSpPr>
              <a:spLocks noChangeShapeType="1"/>
            </p:cNvSpPr>
            <p:nvPr/>
          </p:nvSpPr>
          <p:spPr bwMode="auto">
            <a:xfrm>
              <a:off x="5104" y="2384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7" name="Rectangle 20"/>
          <p:cNvSpPr>
            <a:spLocks noChangeArrowheads="1"/>
          </p:cNvSpPr>
          <p:nvPr/>
        </p:nvSpPr>
        <p:spPr bwMode="auto">
          <a:xfrm>
            <a:off x="376238" y="1362075"/>
            <a:ext cx="80010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600" b="1" dirty="0"/>
              <a:t>Every time 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x</a:t>
            </a:r>
            <a:r>
              <a:rPr lang="en-US" altLang="en-US" sz="2600" b="1" dirty="0"/>
              <a:t> increases by</a:t>
            </a:r>
            <a:r>
              <a:rPr lang="en-US" altLang="en-US" sz="2600" b="1" dirty="0">
                <a:latin typeface="Times New Roman" panose="02020603050405020304" pitchFamily="18" charset="0"/>
              </a:rPr>
              <a:t>  1, </a:t>
            </a:r>
            <a:r>
              <a:rPr lang="en-US" altLang="en-US" sz="2600" b="1" dirty="0"/>
              <a:t>the 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y</a:t>
            </a:r>
            <a:r>
              <a:rPr lang="en-US" altLang="en-US" sz="2600" b="1" dirty="0"/>
              <a:t> value “grows” by doubling.  e.g. </a:t>
            </a:r>
            <a:endParaRPr lang="en-US" altLang="en-US" sz="26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48" name="Object 21"/>
          <p:cNvGraphicFramePr>
            <a:graphicFrameLocks noChangeAspect="1"/>
          </p:cNvGraphicFramePr>
          <p:nvPr/>
        </p:nvGraphicFramePr>
        <p:xfrm>
          <a:off x="376238" y="814388"/>
          <a:ext cx="2697162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9" name="Equation" r:id="rId17" imgW="1028789" imgH="219079" progId="Equation.3">
                  <p:embed/>
                </p:oleObj>
              </mc:Choice>
              <mc:Fallback>
                <p:oleObj name="Equation" r:id="rId17" imgW="1028789" imgH="219079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38" y="814388"/>
                        <a:ext cx="2697162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65" name="Group 22"/>
          <p:cNvGrpSpPr>
            <a:grpSpLocks/>
          </p:cNvGrpSpPr>
          <p:nvPr/>
        </p:nvGrpSpPr>
        <p:grpSpPr bwMode="auto">
          <a:xfrm>
            <a:off x="381000" y="381000"/>
            <a:ext cx="1905000" cy="600075"/>
            <a:chOff x="240" y="243"/>
            <a:chExt cx="1200" cy="378"/>
          </a:xfrm>
        </p:grpSpPr>
        <p:sp>
          <p:nvSpPr>
            <p:cNvPr id="6169" name="Rectangle 23"/>
            <p:cNvSpPr>
              <a:spLocks noChangeArrowheads="1"/>
            </p:cNvSpPr>
            <p:nvPr/>
          </p:nvSpPr>
          <p:spPr bwMode="auto">
            <a:xfrm>
              <a:off x="240" y="288"/>
              <a:ext cx="52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/>
                <a:t>e.g. </a:t>
              </a:r>
              <a:endParaRPr lang="en-US" altLang="en-US" sz="2600" b="1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6170" name="Object 24"/>
            <p:cNvGraphicFramePr>
              <a:graphicFrameLocks noChangeAspect="1"/>
            </p:cNvGraphicFramePr>
            <p:nvPr/>
          </p:nvGraphicFramePr>
          <p:xfrm>
            <a:off x="798" y="243"/>
            <a:ext cx="642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20" name="Equation" r:id="rId19" imgW="380879" imgH="219079" progId="Equation.3">
                    <p:embed/>
                  </p:oleObj>
                </mc:Choice>
                <mc:Fallback>
                  <p:oleObj name="Equation" r:id="rId19" imgW="380879" imgH="219079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8" y="243"/>
                          <a:ext cx="642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2" name="Object 25"/>
          <p:cNvGraphicFramePr>
            <a:graphicFrameLocks noChangeAspect="1"/>
          </p:cNvGraphicFramePr>
          <p:nvPr/>
        </p:nvGraphicFramePr>
        <p:xfrm>
          <a:off x="3116263" y="814388"/>
          <a:ext cx="330200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21" name="Equation" r:id="rId21" imgW="114226" imgH="228506" progId="Equation.3">
                  <p:embed/>
                </p:oleObj>
              </mc:Choice>
              <mc:Fallback>
                <p:oleObj name="Equation" r:id="rId21" imgW="114226" imgH="228506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6263" y="814388"/>
                        <a:ext cx="330200" cy="6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26"/>
          <p:cNvGraphicFramePr>
            <a:graphicFrameLocks noChangeAspect="1"/>
          </p:cNvGraphicFramePr>
          <p:nvPr/>
        </p:nvGraphicFramePr>
        <p:xfrm>
          <a:off x="595313" y="2225675"/>
          <a:ext cx="240188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22" name="Equation" r:id="rId23" imgW="914563" imgH="219079" progId="Equation.3">
                  <p:embed/>
                </p:oleObj>
              </mc:Choice>
              <mc:Fallback>
                <p:oleObj name="Equation" r:id="rId23" imgW="914563" imgH="219079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3" y="2225675"/>
                        <a:ext cx="2401887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64"/>
          <p:cNvGraphicFramePr>
            <a:graphicFrameLocks noChangeAspect="1"/>
          </p:cNvGraphicFramePr>
          <p:nvPr/>
        </p:nvGraphicFramePr>
        <p:xfrm>
          <a:off x="2984500" y="2366963"/>
          <a:ext cx="26352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23" name="Equation" r:id="rId25" imgW="95314" imgH="133484" progId="Equation.3">
                  <p:embed/>
                </p:oleObj>
              </mc:Choice>
              <mc:Fallback>
                <p:oleObj name="Equation" r:id="rId25" imgW="95314" imgH="133484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0" y="2366963"/>
                        <a:ext cx="26352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536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536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536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1536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536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2748" y="2757948"/>
            <a:ext cx="5905500" cy="363855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graphicFrame>
        <p:nvGraphicFramePr>
          <p:cNvPr id="153657" name="Object 57"/>
          <p:cNvGraphicFramePr>
            <a:graphicFrameLocks noChangeAspect="1"/>
          </p:cNvGraphicFramePr>
          <p:nvPr/>
        </p:nvGraphicFramePr>
        <p:xfrm>
          <a:off x="609600" y="3063875"/>
          <a:ext cx="118586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46" name="Equation" r:id="rId5" imgW="447826" imgH="171568" progId="Equation.3">
                  <p:embed/>
                </p:oleObj>
              </mc:Choice>
              <mc:Fallback>
                <p:oleObj name="Equation" r:id="rId5" imgW="447826" imgH="171568" progId="Equation.3">
                  <p:embed/>
                  <p:pic>
                    <p:nvPicPr>
                      <p:cNvPr id="153657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63875"/>
                        <a:ext cx="118586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8" name="Object 58"/>
          <p:cNvGraphicFramePr>
            <a:graphicFrameLocks noChangeAspect="1"/>
          </p:cNvGraphicFramePr>
          <p:nvPr/>
        </p:nvGraphicFramePr>
        <p:xfrm>
          <a:off x="1681163" y="3063875"/>
          <a:ext cx="82391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47" name="Equation" r:id="rId7" imgW="304854" imgH="171568" progId="Equation.3">
                  <p:embed/>
                </p:oleObj>
              </mc:Choice>
              <mc:Fallback>
                <p:oleObj name="Equation" r:id="rId7" imgW="304854" imgH="171568" progId="Equation.3">
                  <p:embed/>
                  <p:pic>
                    <p:nvPicPr>
                      <p:cNvPr id="153658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163" y="3063875"/>
                        <a:ext cx="823912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9" name="Object 59"/>
          <p:cNvGraphicFramePr>
            <a:graphicFrameLocks noChangeAspect="1"/>
          </p:cNvGraphicFramePr>
          <p:nvPr/>
        </p:nvGraphicFramePr>
        <p:xfrm>
          <a:off x="609600" y="3657600"/>
          <a:ext cx="12192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48" name="Equation" r:id="rId9" imgW="457281" imgH="171568" progId="Equation.3">
                  <p:embed/>
                </p:oleObj>
              </mc:Choice>
              <mc:Fallback>
                <p:oleObj name="Equation" r:id="rId9" imgW="457281" imgH="171568" progId="Equation.3">
                  <p:embed/>
                  <p:pic>
                    <p:nvPicPr>
                      <p:cNvPr id="153659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657600"/>
                        <a:ext cx="12192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0" name="Object 60"/>
          <p:cNvGraphicFramePr>
            <a:graphicFrameLocks noChangeAspect="1"/>
          </p:cNvGraphicFramePr>
          <p:nvPr/>
        </p:nvGraphicFramePr>
        <p:xfrm>
          <a:off x="1692275" y="3657600"/>
          <a:ext cx="8239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49" name="Equation" r:id="rId11" imgW="304854" imgH="171568" progId="Equation.3">
                  <p:embed/>
                </p:oleObj>
              </mc:Choice>
              <mc:Fallback>
                <p:oleObj name="Equation" r:id="rId11" imgW="304854" imgH="171568" progId="Equation.3">
                  <p:embed/>
                  <p:pic>
                    <p:nvPicPr>
                      <p:cNvPr id="15366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3657600"/>
                        <a:ext cx="82391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1" name="Object 61"/>
          <p:cNvGraphicFramePr>
            <a:graphicFrameLocks noChangeAspect="1"/>
          </p:cNvGraphicFramePr>
          <p:nvPr/>
        </p:nvGraphicFramePr>
        <p:xfrm>
          <a:off x="609600" y="4206875"/>
          <a:ext cx="12192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0" name="Equation" r:id="rId13" imgW="457281" imgH="171568" progId="Equation.3">
                  <p:embed/>
                </p:oleObj>
              </mc:Choice>
              <mc:Fallback>
                <p:oleObj name="Equation" r:id="rId13" imgW="457281" imgH="171568" progId="Equation.3">
                  <p:embed/>
                  <p:pic>
                    <p:nvPicPr>
                      <p:cNvPr id="153661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206875"/>
                        <a:ext cx="12192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2" name="Object 62"/>
          <p:cNvGraphicFramePr>
            <a:graphicFrameLocks noChangeAspect="1"/>
          </p:cNvGraphicFramePr>
          <p:nvPr/>
        </p:nvGraphicFramePr>
        <p:xfrm>
          <a:off x="1692275" y="4206875"/>
          <a:ext cx="8239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1" name="Equation" r:id="rId15" imgW="304854" imgH="171568" progId="Equation.3">
                  <p:embed/>
                </p:oleObj>
              </mc:Choice>
              <mc:Fallback>
                <p:oleObj name="Equation" r:id="rId15" imgW="304854" imgH="171568" progId="Equation.3">
                  <p:embed/>
                  <p:pic>
                    <p:nvPicPr>
                      <p:cNvPr id="153662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4206875"/>
                        <a:ext cx="823913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ectangle 20"/>
          <p:cNvSpPr>
            <a:spLocks noChangeArrowheads="1"/>
          </p:cNvSpPr>
          <p:nvPr/>
        </p:nvSpPr>
        <p:spPr bwMode="auto">
          <a:xfrm>
            <a:off x="376238" y="1362075"/>
            <a:ext cx="80010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600" b="1" dirty="0"/>
              <a:t>Every time 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x</a:t>
            </a:r>
            <a:r>
              <a:rPr lang="en-US" altLang="en-US" sz="2600" b="1" dirty="0"/>
              <a:t> increases by</a:t>
            </a:r>
            <a:r>
              <a:rPr lang="en-US" altLang="en-US" sz="2600" b="1" dirty="0">
                <a:latin typeface="Times New Roman" panose="02020603050405020304" pitchFamily="18" charset="0"/>
              </a:rPr>
              <a:t>  1, </a:t>
            </a:r>
            <a:r>
              <a:rPr lang="en-US" altLang="en-US" sz="2600" b="1" dirty="0"/>
              <a:t>the 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y</a:t>
            </a:r>
            <a:r>
              <a:rPr lang="en-US" altLang="en-US" sz="2600" b="1" dirty="0"/>
              <a:t> value “grows” by doubling.  e.g. </a:t>
            </a:r>
            <a:endParaRPr lang="en-US" altLang="en-US" sz="26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48" name="Object 21"/>
          <p:cNvGraphicFramePr>
            <a:graphicFrameLocks noChangeAspect="1"/>
          </p:cNvGraphicFramePr>
          <p:nvPr/>
        </p:nvGraphicFramePr>
        <p:xfrm>
          <a:off x="376238" y="814388"/>
          <a:ext cx="2697162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2" name="Equation" r:id="rId17" imgW="1028789" imgH="219079" progId="Equation.3">
                  <p:embed/>
                </p:oleObj>
              </mc:Choice>
              <mc:Fallback>
                <p:oleObj name="Equation" r:id="rId17" imgW="1028789" imgH="219079" progId="Equation.3">
                  <p:embed/>
                  <p:pic>
                    <p:nvPicPr>
                      <p:cNvPr id="48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238" y="814388"/>
                        <a:ext cx="2697162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65" name="Group 22"/>
          <p:cNvGrpSpPr>
            <a:grpSpLocks/>
          </p:cNvGrpSpPr>
          <p:nvPr/>
        </p:nvGrpSpPr>
        <p:grpSpPr bwMode="auto">
          <a:xfrm>
            <a:off x="381000" y="381000"/>
            <a:ext cx="1905000" cy="600075"/>
            <a:chOff x="240" y="243"/>
            <a:chExt cx="1200" cy="378"/>
          </a:xfrm>
        </p:grpSpPr>
        <p:sp>
          <p:nvSpPr>
            <p:cNvPr id="6169" name="Rectangle 23"/>
            <p:cNvSpPr>
              <a:spLocks noChangeArrowheads="1"/>
            </p:cNvSpPr>
            <p:nvPr/>
          </p:nvSpPr>
          <p:spPr bwMode="auto">
            <a:xfrm>
              <a:off x="240" y="288"/>
              <a:ext cx="52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/>
                <a:t>e.g. </a:t>
              </a:r>
              <a:endParaRPr lang="en-US" altLang="en-US" sz="2600" b="1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6170" name="Object 24"/>
            <p:cNvGraphicFramePr>
              <a:graphicFrameLocks noChangeAspect="1"/>
            </p:cNvGraphicFramePr>
            <p:nvPr/>
          </p:nvGraphicFramePr>
          <p:xfrm>
            <a:off x="798" y="243"/>
            <a:ext cx="642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953" name="Equation" r:id="rId19" imgW="380879" imgH="219079" progId="Equation.3">
                    <p:embed/>
                  </p:oleObj>
                </mc:Choice>
                <mc:Fallback>
                  <p:oleObj name="Equation" r:id="rId19" imgW="380879" imgH="219079" progId="Equation.3">
                    <p:embed/>
                    <p:pic>
                      <p:nvPicPr>
                        <p:cNvPr id="617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8" y="243"/>
                          <a:ext cx="642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2" name="Object 25"/>
          <p:cNvGraphicFramePr>
            <a:graphicFrameLocks noChangeAspect="1"/>
          </p:cNvGraphicFramePr>
          <p:nvPr/>
        </p:nvGraphicFramePr>
        <p:xfrm>
          <a:off x="3116263" y="814388"/>
          <a:ext cx="330200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4" name="Equation" r:id="rId21" imgW="114226" imgH="228506" progId="Equation.3">
                  <p:embed/>
                </p:oleObj>
              </mc:Choice>
              <mc:Fallback>
                <p:oleObj name="Equation" r:id="rId21" imgW="114226" imgH="228506" progId="Equation.3">
                  <p:embed/>
                  <p:pic>
                    <p:nvPicPr>
                      <p:cNvPr id="52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6263" y="814388"/>
                        <a:ext cx="330200" cy="6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26"/>
          <p:cNvGraphicFramePr>
            <a:graphicFrameLocks noChangeAspect="1"/>
          </p:cNvGraphicFramePr>
          <p:nvPr/>
        </p:nvGraphicFramePr>
        <p:xfrm>
          <a:off x="595313" y="2225675"/>
          <a:ext cx="2401887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5" name="Equation" r:id="rId23" imgW="914563" imgH="219079" progId="Equation.3">
                  <p:embed/>
                </p:oleObj>
              </mc:Choice>
              <mc:Fallback>
                <p:oleObj name="Equation" r:id="rId23" imgW="914563" imgH="219079" progId="Equation.3">
                  <p:embed/>
                  <p:pic>
                    <p:nvPicPr>
                      <p:cNvPr id="53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3" y="2225675"/>
                        <a:ext cx="2401887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64"/>
          <p:cNvGraphicFramePr>
            <a:graphicFrameLocks noChangeAspect="1"/>
          </p:cNvGraphicFramePr>
          <p:nvPr/>
        </p:nvGraphicFramePr>
        <p:xfrm>
          <a:off x="2984500" y="2366963"/>
          <a:ext cx="26352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6" name="Equation" r:id="rId25" imgW="95314" imgH="133484" progId="Equation.3">
                  <p:embed/>
                </p:oleObj>
              </mc:Choice>
              <mc:Fallback>
                <p:oleObj name="Equation" r:id="rId25" imgW="95314" imgH="133484" progId="Equation.3">
                  <p:embed/>
                  <p:pic>
                    <p:nvPicPr>
                      <p:cNvPr id="54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0" y="2366963"/>
                        <a:ext cx="26352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2" name="Group 87"/>
          <p:cNvGrpSpPr>
            <a:grpSpLocks/>
          </p:cNvGrpSpPr>
          <p:nvPr/>
        </p:nvGrpSpPr>
        <p:grpSpPr bwMode="auto">
          <a:xfrm>
            <a:off x="5287296" y="5776452"/>
            <a:ext cx="76200" cy="76200"/>
            <a:chOff x="3364" y="3711"/>
            <a:chExt cx="48" cy="48"/>
          </a:xfrm>
        </p:grpSpPr>
        <p:sp>
          <p:nvSpPr>
            <p:cNvPr id="63" name="Line 66"/>
            <p:cNvSpPr>
              <a:spLocks noChangeShapeType="1"/>
            </p:cNvSpPr>
            <p:nvPr/>
          </p:nvSpPr>
          <p:spPr bwMode="auto">
            <a:xfrm flipH="1">
              <a:off x="3364" y="3711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4" name="Line 65"/>
            <p:cNvSpPr>
              <a:spLocks noChangeShapeType="1"/>
            </p:cNvSpPr>
            <p:nvPr/>
          </p:nvSpPr>
          <p:spPr bwMode="auto">
            <a:xfrm>
              <a:off x="3364" y="3711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5" name="Group 88"/>
          <p:cNvGrpSpPr>
            <a:grpSpLocks/>
          </p:cNvGrpSpPr>
          <p:nvPr/>
        </p:nvGrpSpPr>
        <p:grpSpPr bwMode="auto">
          <a:xfrm>
            <a:off x="5976837" y="5626100"/>
            <a:ext cx="76200" cy="76200"/>
            <a:chOff x="3799" y="3636"/>
            <a:chExt cx="48" cy="48"/>
          </a:xfrm>
        </p:grpSpPr>
        <p:sp>
          <p:nvSpPr>
            <p:cNvPr id="66" name="Line 71"/>
            <p:cNvSpPr>
              <a:spLocks noChangeShapeType="1"/>
            </p:cNvSpPr>
            <p:nvPr/>
          </p:nvSpPr>
          <p:spPr bwMode="auto">
            <a:xfrm flipH="1">
              <a:off x="3799" y="3636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7" name="Line 70"/>
            <p:cNvSpPr>
              <a:spLocks noChangeShapeType="1"/>
            </p:cNvSpPr>
            <p:nvPr/>
          </p:nvSpPr>
          <p:spPr bwMode="auto">
            <a:xfrm>
              <a:off x="3799" y="3636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8" name="Group 89"/>
          <p:cNvGrpSpPr>
            <a:grpSpLocks/>
          </p:cNvGrpSpPr>
          <p:nvPr/>
        </p:nvGrpSpPr>
        <p:grpSpPr bwMode="auto">
          <a:xfrm>
            <a:off x="6680867" y="5368416"/>
            <a:ext cx="76200" cy="76200"/>
            <a:chOff x="4243" y="3456"/>
            <a:chExt cx="48" cy="48"/>
          </a:xfrm>
        </p:grpSpPr>
        <p:sp>
          <p:nvSpPr>
            <p:cNvPr id="69" name="Line 74"/>
            <p:cNvSpPr>
              <a:spLocks noChangeShapeType="1"/>
            </p:cNvSpPr>
            <p:nvPr/>
          </p:nvSpPr>
          <p:spPr bwMode="auto">
            <a:xfrm flipH="1">
              <a:off x="4243" y="3456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0" name="Line 73"/>
            <p:cNvSpPr>
              <a:spLocks noChangeShapeType="1"/>
            </p:cNvSpPr>
            <p:nvPr/>
          </p:nvSpPr>
          <p:spPr bwMode="auto">
            <a:xfrm>
              <a:off x="4243" y="3456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1" name="Group 90"/>
          <p:cNvGrpSpPr>
            <a:grpSpLocks/>
          </p:cNvGrpSpPr>
          <p:nvPr/>
        </p:nvGrpSpPr>
        <p:grpSpPr bwMode="auto">
          <a:xfrm>
            <a:off x="7373017" y="4824364"/>
            <a:ext cx="76200" cy="76200"/>
            <a:chOff x="4663" y="3088"/>
            <a:chExt cx="48" cy="48"/>
          </a:xfrm>
        </p:grpSpPr>
        <p:sp>
          <p:nvSpPr>
            <p:cNvPr id="72" name="Line 77"/>
            <p:cNvSpPr>
              <a:spLocks noChangeShapeType="1"/>
            </p:cNvSpPr>
            <p:nvPr/>
          </p:nvSpPr>
          <p:spPr bwMode="auto">
            <a:xfrm flipH="1">
              <a:off x="4663" y="3088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3" name="Line 76"/>
            <p:cNvSpPr>
              <a:spLocks noChangeShapeType="1"/>
            </p:cNvSpPr>
            <p:nvPr/>
          </p:nvSpPr>
          <p:spPr bwMode="auto">
            <a:xfrm>
              <a:off x="4663" y="3088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74" name="Group 91"/>
          <p:cNvGrpSpPr>
            <a:grpSpLocks/>
          </p:cNvGrpSpPr>
          <p:nvPr/>
        </p:nvGrpSpPr>
        <p:grpSpPr bwMode="auto">
          <a:xfrm>
            <a:off x="8062452" y="3733800"/>
            <a:ext cx="76200" cy="76200"/>
            <a:chOff x="5104" y="2384"/>
            <a:chExt cx="48" cy="48"/>
          </a:xfrm>
        </p:grpSpPr>
        <p:sp>
          <p:nvSpPr>
            <p:cNvPr id="75" name="Line 80"/>
            <p:cNvSpPr>
              <a:spLocks noChangeShapeType="1"/>
            </p:cNvSpPr>
            <p:nvPr/>
          </p:nvSpPr>
          <p:spPr bwMode="auto">
            <a:xfrm flipH="1">
              <a:off x="5104" y="2384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6" name="Line 79"/>
            <p:cNvSpPr>
              <a:spLocks noChangeShapeType="1"/>
            </p:cNvSpPr>
            <p:nvPr/>
          </p:nvSpPr>
          <p:spPr bwMode="auto">
            <a:xfrm>
              <a:off x="5104" y="2384"/>
              <a:ext cx="48" cy="4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7" name="AutoShape 33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78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4935348"/>
              </p:ext>
            </p:extLst>
          </p:nvPr>
        </p:nvGraphicFramePr>
        <p:xfrm>
          <a:off x="7121935" y="2795587"/>
          <a:ext cx="1019175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57" name="Equation" r:id="rId19" imgW="380879" imgH="219079" progId="Equation.3">
                  <p:embed/>
                </p:oleObj>
              </mc:Choice>
              <mc:Fallback>
                <p:oleObj name="Equation" r:id="rId19" imgW="380879" imgH="219079" progId="Equation.3">
                  <p:embed/>
                  <p:pic>
                    <p:nvPicPr>
                      <p:cNvPr id="51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1935" y="2795587"/>
                        <a:ext cx="1019175" cy="60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7663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Group 32"/>
          <p:cNvGrpSpPr>
            <a:grpSpLocks/>
          </p:cNvGrpSpPr>
          <p:nvPr/>
        </p:nvGrpSpPr>
        <p:grpSpPr bwMode="auto">
          <a:xfrm>
            <a:off x="457200" y="3810000"/>
            <a:ext cx="8001000" cy="1219200"/>
            <a:chOff x="288" y="2400"/>
            <a:chExt cx="5040" cy="768"/>
          </a:xfrm>
        </p:grpSpPr>
        <p:sp>
          <p:nvSpPr>
            <p:cNvPr id="11277" name="AutoShape 31"/>
            <p:cNvSpPr>
              <a:spLocks noChangeArrowheads="1"/>
            </p:cNvSpPr>
            <p:nvPr/>
          </p:nvSpPr>
          <p:spPr bwMode="auto">
            <a:xfrm>
              <a:off x="288" y="2400"/>
              <a:ext cx="4944" cy="768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sp>
          <p:nvSpPr>
            <p:cNvPr id="11278" name="Rectangle 13"/>
            <p:cNvSpPr>
              <a:spLocks noChangeArrowheads="1"/>
            </p:cNvSpPr>
            <p:nvPr/>
          </p:nvSpPr>
          <p:spPr bwMode="auto">
            <a:xfrm>
              <a:off x="288" y="2400"/>
              <a:ext cx="5040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However far left we go, the graph </a:t>
              </a:r>
              <a:r>
                <a:rPr lang="en-US" altLang="en-US" sz="2400" b="1">
                  <a:solidFill>
                    <a:srgbClr val="FF0000"/>
                  </a:solidFill>
                </a:rPr>
                <a:t>never</a:t>
              </a:r>
              <a:r>
                <a:rPr lang="en-US" altLang="en-US" sz="2400" b="1"/>
                <a:t> reaches the </a:t>
              </a:r>
              <a:r>
                <a:rPr lang="en-US" altLang="en-US" sz="2600" b="1" i="1">
                  <a:latin typeface="Times New Roman" panose="02020603050405020304" pitchFamily="18" charset="0"/>
                </a:rPr>
                <a:t>x</a:t>
              </a:r>
              <a:r>
                <a:rPr lang="en-US" altLang="en-US" sz="2400" b="1"/>
                <a:t>-axis, </a:t>
              </a:r>
              <a:r>
                <a:rPr lang="en-US" altLang="en-US" sz="2400" b="1">
                  <a:solidFill>
                    <a:srgbClr val="FF0000"/>
                  </a:solidFill>
                </a:rPr>
                <a:t>even though it looks as though it does on a calculator or computer!</a:t>
              </a: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496888" y="5224463"/>
            <a:ext cx="4043362" cy="495300"/>
            <a:chOff x="313" y="2976"/>
            <a:chExt cx="2547" cy="312"/>
          </a:xfrm>
        </p:grpSpPr>
        <p:sp>
          <p:nvSpPr>
            <p:cNvPr id="11275" name="Rectangle 15"/>
            <p:cNvSpPr>
              <a:spLocks noChangeArrowheads="1"/>
            </p:cNvSpPr>
            <p:nvPr/>
          </p:nvSpPr>
          <p:spPr bwMode="auto">
            <a:xfrm>
              <a:off x="313" y="2976"/>
              <a:ext cx="5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e.g. </a:t>
              </a:r>
            </a:p>
          </p:txBody>
        </p:sp>
        <p:graphicFrame>
          <p:nvGraphicFramePr>
            <p:cNvPr id="11276" name="Object 16"/>
            <p:cNvGraphicFramePr>
              <a:graphicFrameLocks noChangeAspect="1"/>
            </p:cNvGraphicFramePr>
            <p:nvPr/>
          </p:nvGraphicFramePr>
          <p:xfrm>
            <a:off x="831" y="2994"/>
            <a:ext cx="2029" cy="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22" name="Equation" r:id="rId3" imgW="1228873" imgH="161764" progId="Equation.3">
                    <p:embed/>
                  </p:oleObj>
                </mc:Choice>
                <mc:Fallback>
                  <p:oleObj name="Equation" r:id="rId3" imgW="1228873" imgH="161764" progId="Equation.3">
                    <p:embed/>
                    <p:pic>
                      <p:nvPicPr>
                        <p:cNvPr id="11276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1" y="2994"/>
                          <a:ext cx="2029" cy="2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457200" y="5553075"/>
            <a:ext cx="7924800" cy="1000125"/>
            <a:chOff x="288" y="3600"/>
            <a:chExt cx="4992" cy="630"/>
          </a:xfrm>
        </p:grpSpPr>
        <p:sp>
          <p:nvSpPr>
            <p:cNvPr id="11273" name="Rectangle 17"/>
            <p:cNvSpPr>
              <a:spLocks noChangeArrowheads="1"/>
            </p:cNvSpPr>
            <p:nvPr/>
          </p:nvSpPr>
          <p:spPr bwMode="auto">
            <a:xfrm>
              <a:off x="288" y="3744"/>
              <a:ext cx="499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 dirty="0"/>
                <a:t>Although        is very small, it isn’t zero! </a:t>
              </a:r>
            </a:p>
          </p:txBody>
        </p:sp>
        <p:graphicFrame>
          <p:nvGraphicFramePr>
            <p:cNvPr id="11274" name="Object 18"/>
            <p:cNvGraphicFramePr>
              <a:graphicFrameLocks noChangeAspect="1"/>
            </p:cNvGraphicFramePr>
            <p:nvPr/>
          </p:nvGraphicFramePr>
          <p:xfrm>
            <a:off x="1210" y="3600"/>
            <a:ext cx="518" cy="6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23" name="Equation" r:id="rId5" imgW="295398" imgH="361989" progId="Equation.3">
                    <p:embed/>
                  </p:oleObj>
                </mc:Choice>
                <mc:Fallback>
                  <p:oleObj name="Equation" r:id="rId5" imgW="295398" imgH="361989" progId="Equation.3">
                    <p:embed/>
                    <p:pic>
                      <p:nvPicPr>
                        <p:cNvPr id="11274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0" y="3600"/>
                          <a:ext cx="518" cy="6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5669" name="Object 21"/>
          <p:cNvGraphicFramePr>
            <a:graphicFrameLocks noChangeAspect="1"/>
          </p:cNvGraphicFramePr>
          <p:nvPr/>
        </p:nvGraphicFramePr>
        <p:xfrm>
          <a:off x="4616450" y="5010150"/>
          <a:ext cx="315595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4" name="Equation" r:id="rId7" imgW="1200127" imgH="361989" progId="Equation.3">
                  <p:embed/>
                </p:oleObj>
              </mc:Choice>
              <mc:Fallback>
                <p:oleObj name="Equation" r:id="rId7" imgW="1200127" imgH="361989" progId="Equation.3">
                  <p:embed/>
                  <p:pic>
                    <p:nvPicPr>
                      <p:cNvPr id="155669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6450" y="5010150"/>
                        <a:ext cx="3155950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5681" name="AutoShape 33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87500" y="881063"/>
            <a:ext cx="5905500" cy="2552700"/>
            <a:chOff x="1587500" y="881063"/>
            <a:chExt cx="5905500" cy="25527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587500" y="881063"/>
              <a:ext cx="5905500" cy="255270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graphicFrame>
          <p:nvGraphicFramePr>
            <p:cNvPr id="20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9547773"/>
                </p:ext>
              </p:extLst>
            </p:nvPr>
          </p:nvGraphicFramePr>
          <p:xfrm>
            <a:off x="5867400" y="956135"/>
            <a:ext cx="1019175" cy="582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25" name="Equation" r:id="rId10" imgW="380879" imgH="219079" progId="Equation.3">
                    <p:embed/>
                  </p:oleObj>
                </mc:Choice>
                <mc:Fallback>
                  <p:oleObj name="Equation" r:id="rId10" imgW="380879" imgH="219079" progId="Equation.3">
                    <p:embed/>
                    <p:pic>
                      <p:nvPicPr>
                        <p:cNvPr id="13332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7400" y="956135"/>
                          <a:ext cx="1019175" cy="5826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5662" name="Line 14"/>
          <p:cNvSpPr>
            <a:spLocks noChangeShapeType="1"/>
          </p:cNvSpPr>
          <p:nvPr/>
        </p:nvSpPr>
        <p:spPr bwMode="auto">
          <a:xfrm flipH="1" flipV="1">
            <a:off x="2057400" y="3200400"/>
            <a:ext cx="838200" cy="685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5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5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8" name="Group 8"/>
          <p:cNvGrpSpPr>
            <a:grpSpLocks/>
          </p:cNvGrpSpPr>
          <p:nvPr/>
        </p:nvGrpSpPr>
        <p:grpSpPr bwMode="auto">
          <a:xfrm>
            <a:off x="457200" y="747715"/>
            <a:ext cx="8001000" cy="949326"/>
            <a:chOff x="288" y="2906"/>
            <a:chExt cx="5040" cy="598"/>
          </a:xfrm>
        </p:grpSpPr>
        <p:sp>
          <p:nvSpPr>
            <p:cNvPr id="11274" name="Rectangle 9"/>
            <p:cNvSpPr>
              <a:spLocks noChangeArrowheads="1"/>
            </p:cNvSpPr>
            <p:nvPr/>
          </p:nvSpPr>
          <p:spPr bwMode="auto">
            <a:xfrm>
              <a:off x="288" y="2966"/>
              <a:ext cx="5040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Tip: When sketching          exaggerate the gap between the curve and the </a:t>
              </a:r>
              <a:r>
                <a:rPr lang="en-US" altLang="en-US" sz="2600" b="1" i="1">
                  <a:latin typeface="Times New Roman" panose="02020603050405020304" pitchFamily="18" charset="0"/>
                </a:rPr>
                <a:t>x</a:t>
              </a:r>
              <a:r>
                <a:rPr lang="en-US" altLang="en-US" sz="2400" b="1"/>
                <a:t>-axis.</a:t>
              </a:r>
            </a:p>
          </p:txBody>
        </p:sp>
        <p:graphicFrame>
          <p:nvGraphicFramePr>
            <p:cNvPr id="11275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9668835"/>
                </p:ext>
              </p:extLst>
            </p:nvPr>
          </p:nvGraphicFramePr>
          <p:xfrm>
            <a:off x="2400" y="2906"/>
            <a:ext cx="663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91" name="Equation" r:id="rId4" imgW="400169" imgH="219079" progId="Equation.3">
                    <p:embed/>
                  </p:oleObj>
                </mc:Choice>
                <mc:Fallback>
                  <p:oleObj name="Equation" r:id="rId4" imgW="400169" imgH="219079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0" y="2906"/>
                          <a:ext cx="663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0791" name="Rectangle 23"/>
          <p:cNvSpPr>
            <a:spLocks noChangeArrowheads="1"/>
          </p:cNvSpPr>
          <p:nvPr/>
        </p:nvSpPr>
        <p:spPr bwMode="auto">
          <a:xfrm>
            <a:off x="571500" y="4904453"/>
            <a:ext cx="8001000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You don’t need to show the values on the 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x</a:t>
            </a:r>
            <a:r>
              <a:rPr lang="en-US" altLang="en-US" sz="2400" b="1" dirty="0"/>
              <a:t>-axis.  It’s the shape that’s important and the intercept on the 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y</a:t>
            </a:r>
            <a:r>
              <a:rPr lang="en-US" altLang="en-US" sz="2400" b="1" dirty="0"/>
              <a:t>-axis.</a:t>
            </a:r>
          </a:p>
        </p:txBody>
      </p:sp>
      <p:sp>
        <p:nvSpPr>
          <p:cNvPr id="160800" name="AutoShape 32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619250" y="2152650"/>
            <a:ext cx="5905500" cy="2552700"/>
            <a:chOff x="1619250" y="2152650"/>
            <a:chExt cx="5905500" cy="25527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19250" y="2152650"/>
              <a:ext cx="5905500" cy="255270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graphicFrame>
          <p:nvGraphicFramePr>
            <p:cNvPr id="11272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59786611"/>
                </p:ext>
              </p:extLst>
            </p:nvPr>
          </p:nvGraphicFramePr>
          <p:xfrm>
            <a:off x="4671552" y="3739689"/>
            <a:ext cx="6858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92" name="Equation" r:id="rId7" imgW="295398" imgH="171568" progId="Equation.3">
                    <p:embed/>
                  </p:oleObj>
                </mc:Choice>
                <mc:Fallback>
                  <p:oleObj name="Equation" r:id="rId7" imgW="295398" imgH="171568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71552" y="3739689"/>
                          <a:ext cx="685800" cy="406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3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34311668"/>
                </p:ext>
              </p:extLst>
            </p:nvPr>
          </p:nvGraphicFramePr>
          <p:xfrm>
            <a:off x="4442952" y="3628104"/>
            <a:ext cx="295275" cy="300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93" name="Equation" r:id="rId9" imgW="104770" imgH="104826" progId="Equation.3">
                    <p:embed/>
                  </p:oleObj>
                </mc:Choice>
                <mc:Fallback>
                  <p:oleObj name="Equation" r:id="rId9" imgW="104770" imgH="104826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42952" y="3628104"/>
                          <a:ext cx="295275" cy="3000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27641613"/>
                </p:ext>
              </p:extLst>
            </p:nvPr>
          </p:nvGraphicFramePr>
          <p:xfrm>
            <a:off x="6019800" y="2286564"/>
            <a:ext cx="1019175" cy="582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94" name="Equation" r:id="rId11" imgW="380879" imgH="219079" progId="Equation.3">
                    <p:embed/>
                  </p:oleObj>
                </mc:Choice>
                <mc:Fallback>
                  <p:oleObj name="Equation" r:id="rId11" imgW="380879" imgH="219079" progId="Equation.3">
                    <p:embed/>
                    <p:pic>
                      <p:nvPicPr>
                        <p:cNvPr id="13332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9800" y="2286564"/>
                          <a:ext cx="1019175" cy="5826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0775" name="Line 7"/>
          <p:cNvSpPr>
            <a:spLocks noChangeShapeType="1"/>
          </p:cNvSpPr>
          <p:nvPr/>
        </p:nvSpPr>
        <p:spPr bwMode="auto">
          <a:xfrm flipH="1">
            <a:off x="2133600" y="1697038"/>
            <a:ext cx="2537952" cy="2245851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 w="lg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Group 17"/>
          <p:cNvGrpSpPr>
            <a:grpSpLocks/>
          </p:cNvGrpSpPr>
          <p:nvPr/>
        </p:nvGrpSpPr>
        <p:grpSpPr bwMode="auto">
          <a:xfrm>
            <a:off x="381000" y="1066800"/>
            <a:ext cx="8001000" cy="981075"/>
            <a:chOff x="288" y="1041"/>
            <a:chExt cx="5040" cy="618"/>
          </a:xfrm>
        </p:grpSpPr>
        <p:sp>
          <p:nvSpPr>
            <p:cNvPr id="13328" name="Rectangle 7"/>
            <p:cNvSpPr>
              <a:spLocks noChangeArrowheads="1"/>
            </p:cNvSpPr>
            <p:nvPr/>
          </p:nvSpPr>
          <p:spPr bwMode="auto">
            <a:xfrm>
              <a:off x="288" y="1104"/>
              <a:ext cx="5040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Sketch the graph of         and, on the same axes, sketch the graph of </a:t>
              </a:r>
            </a:p>
          </p:txBody>
        </p:sp>
        <p:graphicFrame>
          <p:nvGraphicFramePr>
            <p:cNvPr id="13329" name="Object 8"/>
            <p:cNvGraphicFramePr>
              <a:graphicFrameLocks noChangeAspect="1"/>
            </p:cNvGraphicFramePr>
            <p:nvPr/>
          </p:nvGraphicFramePr>
          <p:xfrm>
            <a:off x="2365" y="1041"/>
            <a:ext cx="642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03" name="Equation" r:id="rId3" imgW="380879" imgH="219079" progId="Equation.3">
                    <p:embed/>
                  </p:oleObj>
                </mc:Choice>
                <mc:Fallback>
                  <p:oleObj name="Equation" r:id="rId3" imgW="380879" imgH="219079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5" y="1041"/>
                          <a:ext cx="642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30" name="Object 15"/>
            <p:cNvGraphicFramePr>
              <a:graphicFrameLocks noChangeAspect="1"/>
            </p:cNvGraphicFramePr>
            <p:nvPr/>
          </p:nvGraphicFramePr>
          <p:xfrm>
            <a:off x="2352" y="1281"/>
            <a:ext cx="642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04" name="Equation" r:id="rId5" imgW="380879" imgH="219079" progId="Equation.3">
                    <p:embed/>
                  </p:oleObj>
                </mc:Choice>
                <mc:Fallback>
                  <p:oleObj name="Equation" r:id="rId5" imgW="380879" imgH="219079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1281"/>
                          <a:ext cx="642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16" name="Line 16"/>
          <p:cNvSpPr>
            <a:spLocks noChangeShapeType="1"/>
          </p:cNvSpPr>
          <p:nvPr/>
        </p:nvSpPr>
        <p:spPr bwMode="auto">
          <a:xfrm flipV="1">
            <a:off x="152400" y="2190212"/>
            <a:ext cx="8839200" cy="11419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5920" name="Rectangle 32"/>
          <p:cNvSpPr>
            <a:spLocks noChangeArrowheads="1"/>
          </p:cNvSpPr>
          <p:nvPr/>
        </p:nvSpPr>
        <p:spPr bwMode="auto">
          <a:xfrm>
            <a:off x="381000" y="2386013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Solution </a:t>
            </a:r>
          </a:p>
        </p:txBody>
      </p:sp>
      <p:sp>
        <p:nvSpPr>
          <p:cNvPr id="13319" name="Rectangle 42"/>
          <p:cNvSpPr>
            <a:spLocks noChangeArrowheads="1"/>
          </p:cNvSpPr>
          <p:nvPr/>
        </p:nvSpPr>
        <p:spPr bwMode="auto">
          <a:xfrm>
            <a:off x="381000" y="685800"/>
            <a:ext cx="1600200" cy="466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 typeface="Wingdings" panose="05000000000000000000" pitchFamily="2" charset="2"/>
              <a:buNone/>
            </a:pPr>
            <a:r>
              <a:rPr lang="en-US" altLang="en-US" sz="2400" b="1"/>
              <a:t>Exercise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619250" y="2873632"/>
            <a:ext cx="5905500" cy="3181350"/>
            <a:chOff x="1619250" y="2873632"/>
            <a:chExt cx="5905500" cy="31813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19250" y="2873632"/>
              <a:ext cx="5905500" cy="318135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graphicFrame>
          <p:nvGraphicFramePr>
            <p:cNvPr id="13332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14582356"/>
                </p:ext>
              </p:extLst>
            </p:nvPr>
          </p:nvGraphicFramePr>
          <p:xfrm>
            <a:off x="6382057" y="3285049"/>
            <a:ext cx="1019175" cy="582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05" name="Equation" r:id="rId8" imgW="380879" imgH="219079" progId="Equation.3">
                    <p:embed/>
                  </p:oleObj>
                </mc:Choice>
                <mc:Fallback>
                  <p:oleObj name="Equation" r:id="rId8" imgW="380879" imgH="219079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82057" y="3285049"/>
                          <a:ext cx="1019175" cy="5826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33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50612513"/>
                </p:ext>
              </p:extLst>
            </p:nvPr>
          </p:nvGraphicFramePr>
          <p:xfrm>
            <a:off x="4845304" y="3032842"/>
            <a:ext cx="1019175" cy="5826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506" name="Equation" r:id="rId10" imgW="380879" imgH="219079" progId="Equation.3">
                    <p:embed/>
                  </p:oleObj>
                </mc:Choice>
                <mc:Fallback>
                  <p:oleObj name="Equation" r:id="rId10" imgW="380879" imgH="219079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5304" y="3032842"/>
                          <a:ext cx="1019175" cy="5826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4440492" y="4542018"/>
              <a:ext cx="914400" cy="517526"/>
              <a:chOff x="2400" y="2458"/>
              <a:chExt cx="576" cy="326"/>
            </a:xfrm>
          </p:grpSpPr>
          <p:graphicFrame>
            <p:nvGraphicFramePr>
              <p:cNvPr id="13323" name="Object 44"/>
              <p:cNvGraphicFramePr>
                <a:graphicFrameLocks noChangeAspect="1"/>
              </p:cNvGraphicFramePr>
              <p:nvPr/>
            </p:nvGraphicFramePr>
            <p:xfrm>
              <a:off x="2544" y="2528"/>
              <a:ext cx="432" cy="2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07" name="Equation" r:id="rId12" imgW="295398" imgH="171568" progId="Equation.3">
                      <p:embed/>
                    </p:oleObj>
                  </mc:Choice>
                  <mc:Fallback>
                    <p:oleObj name="Equation" r:id="rId12" imgW="295398" imgH="171568" progId="Equation.3">
                      <p:embed/>
                      <p:pic>
                        <p:nvPicPr>
                          <p:cNvPr id="0" name="Object 4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44" y="2528"/>
                            <a:ext cx="432" cy="25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324" name="Object 4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81251313"/>
                  </p:ext>
                </p:extLst>
              </p:nvPr>
            </p:nvGraphicFramePr>
            <p:xfrm>
              <a:off x="2400" y="2458"/>
              <a:ext cx="186" cy="18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08" name="Equation" r:id="rId14" imgW="104770" imgH="104826" progId="Equation.3">
                      <p:embed/>
                    </p:oleObj>
                  </mc:Choice>
                  <mc:Fallback>
                    <p:oleObj name="Equation" r:id="rId14" imgW="104770" imgH="104826" progId="Equation.3">
                      <p:embed/>
                      <p:pic>
                        <p:nvPicPr>
                          <p:cNvPr id="0" name="Object 4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00" y="2458"/>
                            <a:ext cx="186" cy="18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pic>
        <p:nvPicPr>
          <p:cNvPr id="13321" name="Picture 46" descr="30393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04800"/>
            <a:ext cx="121920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935" name="AutoShape 47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81000" y="1166813"/>
            <a:ext cx="8001000" cy="2308324"/>
            <a:chOff x="381000" y="1166813"/>
            <a:chExt cx="8001000" cy="2308324"/>
          </a:xfrm>
        </p:grpSpPr>
        <p:sp>
          <p:nvSpPr>
            <p:cNvPr id="14338" name="Rectangle 7"/>
            <p:cNvSpPr>
              <a:spLocks noChangeArrowheads="1"/>
            </p:cNvSpPr>
            <p:nvPr/>
          </p:nvSpPr>
          <p:spPr bwMode="auto">
            <a:xfrm>
              <a:off x="381000" y="1166813"/>
              <a:ext cx="8001000" cy="23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 dirty="0"/>
                <a:t>Before you look at the next section it would be a good idea to use Autograph, a Graphical Calculator or </a:t>
              </a:r>
              <a:r>
                <a:rPr lang="en-US" altLang="en-US" sz="2400" b="1" dirty="0" err="1"/>
                <a:t>Desmos</a:t>
              </a:r>
              <a:r>
                <a:rPr lang="en-US" altLang="en-US" sz="2400" b="1" dirty="0"/>
                <a:t> on your phone or tablet to investigate the graphs of          for various values of </a:t>
              </a:r>
              <a:r>
                <a:rPr lang="en-US" altLang="en-US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en-US" sz="2400" b="1" dirty="0"/>
                <a:t>.</a:t>
              </a:r>
            </a:p>
            <a:p>
              <a:pPr algn="l" eaLnBrk="1" hangingPunct="1">
                <a:buFont typeface="Wingdings" panose="05000000000000000000" pitchFamily="2" charset="2"/>
                <a:buNone/>
              </a:pPr>
              <a:endParaRPr lang="en-US" altLang="en-US" sz="2400" b="1" dirty="0"/>
            </a:p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 dirty="0"/>
                <a:t>Write down your conclusions.  </a:t>
              </a:r>
            </a:p>
          </p:txBody>
        </p:sp>
        <p:graphicFrame>
          <p:nvGraphicFramePr>
            <p:cNvPr id="14339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3531357"/>
                </p:ext>
              </p:extLst>
            </p:nvPr>
          </p:nvGraphicFramePr>
          <p:xfrm>
            <a:off x="2667000" y="2195052"/>
            <a:ext cx="1019175" cy="566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67" name="Equation" r:id="rId3" imgW="393480" imgH="215640" progId="Equation.3">
                    <p:embed/>
                  </p:oleObj>
                </mc:Choice>
                <mc:Fallback>
                  <p:oleObj name="Equation" r:id="rId3" imgW="393480" imgH="21564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67000" y="2195052"/>
                          <a:ext cx="1019175" cy="566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5935" name="AutoShape 47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359617" y="1735932"/>
            <a:ext cx="6667500" cy="3810000"/>
            <a:chOff x="1359617" y="1735932"/>
            <a:chExt cx="666750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59617" y="1735932"/>
              <a:ext cx="6667500" cy="3810000"/>
            </a:xfrm>
            <a:prstGeom prst="rect">
              <a:avLst/>
            </a:prstGeom>
            <a:ln w="38100">
              <a:solidFill>
                <a:schemeClr val="tx1"/>
              </a:solidFill>
            </a:ln>
          </p:spPr>
        </p:pic>
        <p:graphicFrame>
          <p:nvGraphicFramePr>
            <p:cNvPr id="15374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4775058"/>
                </p:ext>
              </p:extLst>
            </p:nvPr>
          </p:nvGraphicFramePr>
          <p:xfrm>
            <a:off x="6310312" y="2752315"/>
            <a:ext cx="1019175" cy="600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71" name="Equation" r:id="rId5" imgW="380879" imgH="219079" progId="Equation.3">
                    <p:embed/>
                  </p:oleObj>
                </mc:Choice>
                <mc:Fallback>
                  <p:oleObj name="Equation" r:id="rId5" imgW="380879" imgH="219079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10312" y="2752315"/>
                          <a:ext cx="1019175" cy="6000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75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47076295"/>
                </p:ext>
              </p:extLst>
            </p:nvPr>
          </p:nvGraphicFramePr>
          <p:xfrm>
            <a:off x="5800725" y="1985298"/>
            <a:ext cx="1019175" cy="600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72" name="Equation" r:id="rId7" imgW="380879" imgH="219079" progId="Equation.3">
                    <p:embed/>
                  </p:oleObj>
                </mc:Choice>
                <mc:Fallback>
                  <p:oleObj name="Equation" r:id="rId7" imgW="380879" imgH="219079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00725" y="1985298"/>
                          <a:ext cx="1019175" cy="6000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4533900" y="1985298"/>
              <a:ext cx="1125819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>
                  <a:solidFill>
                    <a:srgbClr val="99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r>
                <a:rPr lang="en-US" altLang="en-US" sz="2600" b="1" dirty="0">
                  <a:solidFill>
                    <a:srgbClr val="99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4</a:t>
              </a:r>
              <a:r>
                <a:rPr lang="en-US" altLang="en-US" sz="800" b="1" dirty="0">
                  <a:solidFill>
                    <a:srgbClr val="99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2600" b="1" i="1" baseline="30000" dirty="0">
                  <a:solidFill>
                    <a:srgbClr val="99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altLang="en-US" sz="2600" b="1" dirty="0">
                  <a:solidFill>
                    <a:srgbClr val="9900C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15363" name="Group 13"/>
          <p:cNvGrpSpPr>
            <a:grpSpLocks/>
          </p:cNvGrpSpPr>
          <p:nvPr/>
        </p:nvGrpSpPr>
        <p:grpSpPr bwMode="auto">
          <a:xfrm>
            <a:off x="533400" y="743720"/>
            <a:ext cx="8001000" cy="935038"/>
            <a:chOff x="336" y="543"/>
            <a:chExt cx="5040" cy="589"/>
          </a:xfrm>
        </p:grpSpPr>
        <p:sp>
          <p:nvSpPr>
            <p:cNvPr id="15371" name="Rectangle 6"/>
            <p:cNvSpPr>
              <a:spLocks noChangeArrowheads="1"/>
            </p:cNvSpPr>
            <p:nvPr/>
          </p:nvSpPr>
          <p:spPr bwMode="auto">
            <a:xfrm>
              <a:off x="336" y="594"/>
              <a:ext cx="5040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 dirty="0"/>
                <a:t>As the value of</a:t>
              </a:r>
              <a:r>
                <a:rPr lang="en-US" altLang="en-US" sz="2600" b="1" dirty="0"/>
                <a:t>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a</a:t>
              </a:r>
              <a:r>
                <a:rPr lang="en-US" altLang="en-US" sz="2600" b="1" dirty="0"/>
                <a:t> </a:t>
              </a:r>
              <a:r>
                <a:rPr lang="en-US" altLang="en-US" sz="2400" b="1" dirty="0"/>
                <a:t>increases in          the graph gets steeper  e.g.         </a:t>
              </a:r>
            </a:p>
          </p:txBody>
        </p:sp>
        <p:graphicFrame>
          <p:nvGraphicFramePr>
            <p:cNvPr id="15372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0211701"/>
                </p:ext>
              </p:extLst>
            </p:nvPr>
          </p:nvGraphicFramePr>
          <p:xfrm>
            <a:off x="3312" y="543"/>
            <a:ext cx="663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73" name="Equation" r:id="rId9" imgW="400169" imgH="219079" progId="Equation.3">
                    <p:embed/>
                  </p:oleObj>
                </mc:Choice>
                <mc:Fallback>
                  <p:oleObj name="Equation" r:id="rId9" imgW="400169" imgH="219079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543"/>
                          <a:ext cx="663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533400" y="5595938"/>
            <a:ext cx="8001000" cy="954087"/>
            <a:chOff x="336" y="3525"/>
            <a:chExt cx="5040" cy="601"/>
          </a:xfrm>
        </p:grpSpPr>
        <p:sp>
          <p:nvSpPr>
            <p:cNvPr id="15368" name="Rectangle 22"/>
            <p:cNvSpPr>
              <a:spLocks noChangeArrowheads="1"/>
            </p:cNvSpPr>
            <p:nvPr/>
          </p:nvSpPr>
          <p:spPr bwMode="auto">
            <a:xfrm>
              <a:off x="336" y="3588"/>
              <a:ext cx="5040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>
                <a:buFont typeface="Wingdings" panose="05000000000000000000" pitchFamily="2" charset="2"/>
                <a:buNone/>
              </a:pPr>
              <a:r>
                <a:rPr lang="en-US" altLang="en-US" sz="2400" b="1" dirty="0"/>
                <a:t>All the curves pass through       since         for all values of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a.</a:t>
              </a:r>
            </a:p>
          </p:txBody>
        </p:sp>
        <p:graphicFrame>
          <p:nvGraphicFramePr>
            <p:cNvPr id="15369" name="Object 23"/>
            <p:cNvGraphicFramePr>
              <a:graphicFrameLocks noChangeAspect="1"/>
            </p:cNvGraphicFramePr>
            <p:nvPr/>
          </p:nvGraphicFramePr>
          <p:xfrm>
            <a:off x="4052" y="3525"/>
            <a:ext cx="622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74" name="Equation" r:id="rId11" imgW="371423" imgH="190421" progId="Equation.3">
                    <p:embed/>
                  </p:oleObj>
                </mc:Choice>
                <mc:Fallback>
                  <p:oleObj name="Equation" r:id="rId11" imgW="371423" imgH="190421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2" y="3525"/>
                          <a:ext cx="622" cy="3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370" name="Object 26"/>
            <p:cNvGraphicFramePr>
              <a:graphicFrameLocks noChangeAspect="1"/>
            </p:cNvGraphicFramePr>
            <p:nvPr/>
          </p:nvGraphicFramePr>
          <p:xfrm>
            <a:off x="2985" y="3620"/>
            <a:ext cx="497" cy="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75" name="Equation" r:id="rId13" imgW="295398" imgH="171568" progId="Equation.3">
                    <p:embed/>
                  </p:oleObj>
                </mc:Choice>
                <mc:Fallback>
                  <p:oleObj name="Equation" r:id="rId13" imgW="295398" imgH="171568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5" y="3620"/>
                          <a:ext cx="497" cy="2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1819" name="Line 27"/>
          <p:cNvSpPr>
            <a:spLocks noChangeShapeType="1"/>
          </p:cNvSpPr>
          <p:nvPr/>
        </p:nvSpPr>
        <p:spPr bwMode="auto">
          <a:xfrm flipH="1" flipV="1">
            <a:off x="4191000" y="4522787"/>
            <a:ext cx="914400" cy="11922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61826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89835"/>
              </p:ext>
            </p:extLst>
          </p:nvPr>
        </p:nvGraphicFramePr>
        <p:xfrm>
          <a:off x="3505200" y="4191000"/>
          <a:ext cx="560388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6" name="Equation" r:id="rId15" imgW="295398" imgH="171568" progId="Equation.3">
                  <p:embed/>
                </p:oleObj>
              </mc:Choice>
              <mc:Fallback>
                <p:oleObj name="Equation" r:id="rId15" imgW="295398" imgH="171568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4191000"/>
                        <a:ext cx="560388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827" name="AutoShape 35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61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2605</TotalTime>
  <Words>504</Words>
  <Application>Microsoft Office PowerPoint</Application>
  <PresentationFormat>On-screen Show (4:3)</PresentationFormat>
  <Paragraphs>70</Paragraphs>
  <Slides>17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Comic Sans MS</vt:lpstr>
      <vt:lpstr>Times New Roman</vt:lpstr>
      <vt:lpstr>Calibri</vt:lpstr>
      <vt:lpstr>Symbol</vt:lpstr>
      <vt:lpstr>Arial</vt:lpstr>
      <vt:lpstr>Wingdings</vt:lpstr>
      <vt:lpstr>Default Design</vt:lpstr>
      <vt:lpstr>1_Default Design</vt:lpstr>
      <vt:lpstr>Custom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COMPLEX NUMBERS</dc:title>
  <dc:creator>crisp</dc:creator>
  <cp:lastModifiedBy>Christine Crisp</cp:lastModifiedBy>
  <cp:revision>208</cp:revision>
  <dcterms:created xsi:type="dcterms:W3CDTF">2002-11-03T19:42:27Z</dcterms:created>
  <dcterms:modified xsi:type="dcterms:W3CDTF">2017-05-03T15:18:45Z</dcterms:modified>
</cp:coreProperties>
</file>